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gif" ContentType="image/g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251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s/slide202.xml" ContentType="application/vnd.openxmlformats-officedocument.presentationml.slide+xml"/>
  <Override PartName="/ppt/slides/slide413.xml" ContentType="application/vnd.openxmlformats-officedocument.presentationml.slide+xml"/>
  <Override PartName="/ppt/slides/slide464.xml" ContentType="application/vnd.openxmlformats-officedocument.presentationml.slide+xml"/>
  <Override PartName="/ppt/slides/slide625.xml" ContentType="application/vnd.openxmlformats-officedocument.presentationml.slide+xml"/>
  <Override PartName="/ppt/presProps.xml" ContentType="application/vnd.openxmlformats-officedocument.presentationml.presProps+xml"/>
  <Override PartName="/ppt/slides/slide66.xml" ContentType="application/vnd.openxmlformats-officedocument.presentationml.slide+xml"/>
  <Override PartName="/ppt/tableStyles.xml" ContentType="application/vnd.openxmlformats-officedocument.presentationml.tableStyles+xml"/>
  <Override PartName="/ppt/slides/slide17.xml" ContentType="application/vnd.openxmlformats-officedocument.presentationml.slide+xml"/>
  <Override PartName="/ppt/slides/slide158.xml" ContentType="application/vnd.openxmlformats-officedocument.presentationml.slide+xml"/>
  <Override PartName="/ppt/slides/slide289.xml" ContentType="application/vnd.openxmlformats-officedocument.presentationml.slide+xml"/>
  <Override PartName="/ppt/slides/slide1010.xml" ContentType="application/vnd.openxmlformats-officedocument.presentationml.slide+xml"/>
  <Override PartName="/ppt/slides/slide2311.xml" ContentType="application/vnd.openxmlformats-officedocument.presentationml.slide+xml"/>
  <Override PartName="/ppt/slides/slide3112.xml" ContentType="application/vnd.openxmlformats-officedocument.presentationml.slide+xml"/>
  <Override PartName="/ppt/slides/slide3613.xml" ContentType="application/vnd.openxmlformats-officedocument.presentationml.slide+xml"/>
  <Override PartName="/ppt/notesSlides/notesSlide2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slides/slide3914.xml" ContentType="application/vnd.openxmlformats-officedocument.presentationml.slide+xml"/>
  <Override PartName="/ppt/slides/slide4415.xml" ContentType="application/vnd.openxmlformats-officedocument.presentationml.slide+xml"/>
  <Override PartName="/ppt/slides/slide5216.xml" ContentType="application/vnd.openxmlformats-officedocument.presentationml.slide+xml"/>
  <Override PartName="/ppt/slides/slide5717.xml" ContentType="application/vnd.openxmlformats-officedocument.presentationml.slide+xml"/>
  <Override PartName="/ppt/slides/slide6518.xml" ContentType="application/vnd.openxmlformats-officedocument.presentationml.slide+xml"/>
  <Override PartName="/ppt/slides/slide419.xml" ContentType="application/vnd.openxmlformats-officedocument.presentationml.slide+xml"/>
  <Override PartName="/ppt/slides/slide6020.xml" ContentType="application/vnd.openxmlformats-officedocument.presentationml.slide+xml"/>
  <Override PartName="/ppt/slides/slide1821.xml" ContentType="application/vnd.openxmlformats-officedocument.presentationml.slide+xml"/>
  <Override PartName="/ppt/slides/slide1322.xml" ContentType="application/vnd.openxmlformats-officedocument.presentationml.slide+xml"/>
  <Override PartName="/ppt/slides/slide2123.xml" ContentType="application/vnd.openxmlformats-officedocument.presentationml.slide+xml"/>
  <Override PartName="/ppt/slides/slide2624.xml" ContentType="application/vnd.openxmlformats-officedocument.presentationml.slide+xml"/>
  <Override PartName="/ppt/slides/slide2925.xml" ContentType="application/vnd.openxmlformats-officedocument.presentationml.slide+xml"/>
  <Override PartName="/ppt/slides/slide3426.xml" ContentType="application/vnd.openxmlformats-officedocument.presentationml.slide+xml"/>
  <Override PartName="/ppt/slides/slide4227.xml" ContentType="application/vnd.openxmlformats-officedocument.presentationml.slide+xml"/>
  <Override PartName="/ppt/slides/slide4728.xml" ContentType="application/vnd.openxmlformats-officedocument.presentationml.slide+xml"/>
  <Override PartName="/ppt/slides/slide5529.xml" ContentType="application/vnd.openxmlformats-officedocument.presentationml.slide+xml"/>
  <Override PartName="/ppt/slides/slide6330.xml" ContentType="application/vnd.openxmlformats-officedocument.presentationml.slide+xml"/>
  <Override PartName="/ppt/viewProps.xml" ContentType="application/vnd.openxmlformats-officedocument.presentationml.viewProps+xml"/>
  <Override PartName="/ppt/slides/slide731.xml" ContentType="application/vnd.openxmlformats-officedocument.presentationml.slide+xml"/>
  <Override PartName="/ppt/slides/slide5032.xml" ContentType="application/vnd.openxmlformats-officedocument.presentationml.slide+xml"/>
  <Override PartName="/ppt/slides/slide233.xml" ContentType="application/vnd.openxmlformats-officedocument.presentationml.slide+xml"/>
  <Override PartName="/ppt/slides/slide1134.xml" ContentType="application/vnd.openxmlformats-officedocument.presentationml.slide+xml"/>
  <Override PartName="/ppt/slides/slide1635.xml" ContentType="application/vnd.openxmlformats-officedocument.presentationml.slide+xml"/>
  <Override PartName="/ppt/slides/slide2436.xml" ContentType="application/vnd.openxmlformats-officedocument.presentationml.slide+xml"/>
  <Override PartName="/ppt/slides/slide3237.xml" ContentType="application/vnd.openxmlformats-officedocument.presentationml.slide+xml"/>
  <Override PartName="/ppt/slides/slide3738.xml" ContentType="application/vnd.openxmlformats-officedocument.presentationml.slide+xml"/>
  <Override PartName="/ppt/slides/slide4539.xml" ContentType="application/vnd.openxmlformats-officedocument.presentationml.slide+xml"/>
  <Override PartName="/ppt/slides/slide5840.xml" ContentType="application/vnd.openxmlformats-officedocument.presentationml.slide+xml"/>
  <Override PartName="/ppt/slides/slide1941.xml" ContentType="application/vnd.openxmlformats-officedocument.presentationml.slide+xml"/>
  <Override PartName="/ppt/slides/slide4042.xml" ContentType="application/vnd.openxmlformats-officedocument.presentationml.slide+xml"/>
  <Override PartName="/ppt/slides/slide5343.xml" ContentType="application/vnd.openxmlformats-officedocument.presentationml.slide+xml"/>
  <Override PartName="/ppt/slides/slide6144.xml" ContentType="application/vnd.openxmlformats-officedocument.presentationml.slide+xml"/>
  <Override PartName="/ppt/slides/slide545.xml" ContentType="application/vnd.openxmlformats-officedocument.presentationml.slide+xml"/>
  <Override PartName="/ppt/slides/slide1446.xml" ContentType="application/vnd.openxmlformats-officedocument.presentationml.slide+xml"/>
  <Override PartName="/ppt/slides/slide2247.xml" ContentType="application/vnd.openxmlformats-officedocument.presentationml.slide+xml"/>
  <Override PartName="/ppt/slides/slide2748.xml" ContentType="application/vnd.openxmlformats-officedocument.presentationml.slide+xml"/>
  <Override PartName="/ppt/slides/slide354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4850.xml" ContentType="application/vnd.openxmlformats-officedocument.presentationml.slide+xml"/>
  <Override PartName="/ppt/slides/slide5651.xml" ContentType="application/vnd.openxmlformats-officedocument.presentationml.slide+xml"/>
  <Override PartName="/ppt/slides/slide952.xml" ContentType="application/vnd.openxmlformats-officedocument.presentationml.slide+xml"/>
  <Override PartName="/ppt/slides/slide3053.xml" ContentType="application/vnd.openxmlformats-officedocument.presentationml.slide+xml"/>
  <Override PartName="/ppt/slides/slide4354.xml" ContentType="application/vnd.openxmlformats-officedocument.presentationml.slide+xml"/>
  <Override PartName="/ppt/slides/slide5155.xml" ContentType="application/vnd.openxmlformats-officedocument.presentationml.slide+xml"/>
  <Override PartName="/ppt/slides/slide5956.xml" ContentType="application/vnd.openxmlformats-officedocument.presentationml.slide+xml"/>
  <Override PartName="/ppt/slides/slide6457.xml" ContentType="application/vnd.openxmlformats-officedocument.presentationml.slide+xml"/>
  <Override PartName="/ppt/slides/slide358.xml" ContentType="application/vnd.openxmlformats-officedocument.presentationml.slide+xml"/>
  <Override PartName="/ppt/slides/slide859.xml" ContentType="application/vnd.openxmlformats-officedocument.presentationml.slide+xml"/>
  <Override PartName="/ppt/slides/slide1260.xml" ContentType="application/vnd.openxmlformats-officedocument.presentationml.slide+xml"/>
  <Override PartName="/ppt/slides/slide1761.xml" ContentType="application/vnd.openxmlformats-officedocument.presentationml.slide+xml"/>
  <Override PartName="/ppt/slides/slide3862.xml" ContentType="application/vnd.openxmlformats-officedocument.presentationml.slide+xml"/>
  <Override PartName="/ppt/slides/slide3363.xml" ContentType="application/vnd.openxmlformats-officedocument.presentationml.slide+xml"/>
  <Override PartName="/ppt/slides/slide4964.xml" ContentType="application/vnd.openxmlformats-officedocument.presentationml.slide+xml"/>
  <Override PartName="/ppt/slides/slide5465.xml" ContentType="application/vnd.openxmlformats-officedocument.presentationml.slide+xml"/>
  <Override PartName="/docProps/app.xml" ContentType="application/vnd.openxmlformats-officedocument.extended-properties+xml"/>
  <Override PartName="/ppt/slides/slide67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384" r:id="R483b115b11ae43a8" DeepLBanner=""/>
    <p:sldId id="256" r:id="rId2"/>
    <p:sldId id="257" r:id="rId3"/>
    <p:sldId id="341" r:id="rId4"/>
    <p:sldId id="263" r:id="rId5"/>
    <p:sldId id="258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259" r:id="rId28"/>
    <p:sldId id="260" r:id="rId29"/>
    <p:sldId id="261" r:id="rId30"/>
    <p:sldId id="262" r:id="rId31"/>
    <p:sldId id="264" r:id="rId32"/>
    <p:sldId id="265" r:id="rId33"/>
    <p:sldId id="362" r:id="rId34"/>
    <p:sldId id="266" r:id="rId35"/>
    <p:sldId id="335" r:id="rId36"/>
    <p:sldId id="33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90" r:id="rId60"/>
    <p:sldId id="289" r:id="rId61"/>
    <p:sldId id="337" r:id="rId62"/>
    <p:sldId id="338" r:id="rId63"/>
    <p:sldId id="339" r:id="rId64"/>
    <p:sldId id="291" r:id="rId65"/>
    <p:sldId id="292" r:id="rId66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251.xml" Id="rId26" /><Relationship Type="http://schemas.openxmlformats.org/officeDocument/2006/relationships/slide" Target="/ppt/slides/slide202.xml" Id="rId21" /><Relationship Type="http://schemas.openxmlformats.org/officeDocument/2006/relationships/slide" Target="/ppt/slides/slide413.xml" Id="rId42" /><Relationship Type="http://schemas.openxmlformats.org/officeDocument/2006/relationships/slide" Target="/ppt/slides/slide464.xml" Id="rId47" /><Relationship Type="http://schemas.openxmlformats.org/officeDocument/2006/relationships/slide" Target="/ppt/slides/slide625.xml" Id="rId63" /><Relationship Type="http://schemas.openxmlformats.org/officeDocument/2006/relationships/presProps" Target="/ppt/presProps.xml" Id="rId68" /><Relationship Type="http://schemas.openxmlformats.org/officeDocument/2006/relationships/slide" Target="/ppt/slides/slide66.xml" Id="rId7" /><Relationship Type="http://schemas.openxmlformats.org/officeDocument/2006/relationships/tableStyles" Target="/ppt/tableStyles.xml" Id="rId71" /><Relationship Type="http://schemas.openxmlformats.org/officeDocument/2006/relationships/slide" Target="/ppt/slides/slide17.xml" Id="rId2" /><Relationship Type="http://schemas.openxmlformats.org/officeDocument/2006/relationships/slide" Target="/ppt/slides/slide158.xml" Id="rId16" /><Relationship Type="http://schemas.openxmlformats.org/officeDocument/2006/relationships/slide" Target="/ppt/slides/slide289.xml" Id="rId29" /><Relationship Type="http://schemas.openxmlformats.org/officeDocument/2006/relationships/slide" Target="/ppt/slides/slide1010.xml" Id="rId11" /><Relationship Type="http://schemas.openxmlformats.org/officeDocument/2006/relationships/slide" Target="/ppt/slides/slide2311.xml" Id="rId24" /><Relationship Type="http://schemas.openxmlformats.org/officeDocument/2006/relationships/slide" Target="/ppt/slides/slide3112.xml" Id="rId32" /><Relationship Type="http://schemas.openxmlformats.org/officeDocument/2006/relationships/slide" Target="/ppt/slides/slide3613.xml" Id="rId37" /><Relationship Type="http://schemas.openxmlformats.org/officeDocument/2006/relationships/slide" Target="/ppt/slides/slide3914.xml" Id="rId40" /><Relationship Type="http://schemas.openxmlformats.org/officeDocument/2006/relationships/slide" Target="/ppt/slides/slide4415.xml" Id="rId45" /><Relationship Type="http://schemas.openxmlformats.org/officeDocument/2006/relationships/slide" Target="/ppt/slides/slide5216.xml" Id="rId53" /><Relationship Type="http://schemas.openxmlformats.org/officeDocument/2006/relationships/slide" Target="/ppt/slides/slide5717.xml" Id="rId58" /><Relationship Type="http://schemas.openxmlformats.org/officeDocument/2006/relationships/slide" Target="/ppt/slides/slide6518.xml" Id="rId66" /><Relationship Type="http://schemas.openxmlformats.org/officeDocument/2006/relationships/slide" Target="/ppt/slides/slide419.xml" Id="rId5" /><Relationship Type="http://schemas.openxmlformats.org/officeDocument/2006/relationships/slide" Target="/ppt/slides/slide6020.xml" Id="rId61" /><Relationship Type="http://schemas.openxmlformats.org/officeDocument/2006/relationships/slide" Target="/ppt/slides/slide1821.xml" Id="rId19" /><Relationship Type="http://schemas.openxmlformats.org/officeDocument/2006/relationships/slide" Target="/ppt/slides/slide1322.xml" Id="rId14" /><Relationship Type="http://schemas.openxmlformats.org/officeDocument/2006/relationships/slide" Target="/ppt/slides/slide2123.xml" Id="rId22" /><Relationship Type="http://schemas.openxmlformats.org/officeDocument/2006/relationships/slide" Target="/ppt/slides/slide2624.xml" Id="rId27" /><Relationship Type="http://schemas.openxmlformats.org/officeDocument/2006/relationships/slide" Target="/ppt/slides/slide2925.xml" Id="rId30" /><Relationship Type="http://schemas.openxmlformats.org/officeDocument/2006/relationships/slide" Target="/ppt/slides/slide3426.xml" Id="rId35" /><Relationship Type="http://schemas.openxmlformats.org/officeDocument/2006/relationships/slide" Target="/ppt/slides/slide4227.xml" Id="rId43" /><Relationship Type="http://schemas.openxmlformats.org/officeDocument/2006/relationships/slide" Target="/ppt/slides/slide4728.xml" Id="rId48" /><Relationship Type="http://schemas.openxmlformats.org/officeDocument/2006/relationships/slide" Target="/ppt/slides/slide5529.xml" Id="rId56" /><Relationship Type="http://schemas.openxmlformats.org/officeDocument/2006/relationships/slide" Target="/ppt/slides/slide6330.xml" Id="rId64" /><Relationship Type="http://schemas.openxmlformats.org/officeDocument/2006/relationships/viewProps" Target="/ppt/viewProps.xml" Id="rId69" /><Relationship Type="http://schemas.openxmlformats.org/officeDocument/2006/relationships/slide" Target="/ppt/slides/slide731.xml" Id="rId8" /><Relationship Type="http://schemas.openxmlformats.org/officeDocument/2006/relationships/slide" Target="/ppt/slides/slide5032.xml" Id="rId51" /><Relationship Type="http://schemas.openxmlformats.org/officeDocument/2006/relationships/slide" Target="/ppt/slides/slide233.xml" Id="rId3" /><Relationship Type="http://schemas.openxmlformats.org/officeDocument/2006/relationships/slide" Target="/ppt/slides/slide1134.xml" Id="rId12" /><Relationship Type="http://schemas.openxmlformats.org/officeDocument/2006/relationships/slide" Target="/ppt/slides/slide1635.xml" Id="rId17" /><Relationship Type="http://schemas.openxmlformats.org/officeDocument/2006/relationships/slide" Target="/ppt/slides/slide2436.xml" Id="rId25" /><Relationship Type="http://schemas.openxmlformats.org/officeDocument/2006/relationships/slide" Target="/ppt/slides/slide3237.xml" Id="rId33" /><Relationship Type="http://schemas.openxmlformats.org/officeDocument/2006/relationships/slide" Target="/ppt/slides/slide3738.xml" Id="rId38" /><Relationship Type="http://schemas.openxmlformats.org/officeDocument/2006/relationships/slide" Target="/ppt/slides/slide4539.xml" Id="rId46" /><Relationship Type="http://schemas.openxmlformats.org/officeDocument/2006/relationships/slide" Target="/ppt/slides/slide5840.xml" Id="rId59" /><Relationship Type="http://schemas.openxmlformats.org/officeDocument/2006/relationships/notesMaster" Target="/ppt/notesMasters/notesMaster11.xml" Id="rId67" /><Relationship Type="http://schemas.openxmlformats.org/officeDocument/2006/relationships/slide" Target="/ppt/slides/slide1941.xml" Id="rId20" /><Relationship Type="http://schemas.openxmlformats.org/officeDocument/2006/relationships/slide" Target="/ppt/slides/slide4042.xml" Id="rId41" /><Relationship Type="http://schemas.openxmlformats.org/officeDocument/2006/relationships/slide" Target="/ppt/slides/slide5343.xml" Id="rId54" /><Relationship Type="http://schemas.openxmlformats.org/officeDocument/2006/relationships/slide" Target="/ppt/slides/slide6144.xml" Id="rId62" /><Relationship Type="http://schemas.openxmlformats.org/officeDocument/2006/relationships/theme" Target="/ppt/theme/theme11.xml" Id="rId70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45.xml" Id="rId6" /><Relationship Type="http://schemas.openxmlformats.org/officeDocument/2006/relationships/slide" Target="/ppt/slides/slide1446.xml" Id="rId15" /><Relationship Type="http://schemas.openxmlformats.org/officeDocument/2006/relationships/slide" Target="/ppt/slides/slide2247.xml" Id="rId23" /><Relationship Type="http://schemas.openxmlformats.org/officeDocument/2006/relationships/slide" Target="/ppt/slides/slide2748.xml" Id="rId28" /><Relationship Type="http://schemas.openxmlformats.org/officeDocument/2006/relationships/slide" Target="/ppt/slides/slide3549.xml" Id="rId36" /><Relationship Type="http://schemas.openxmlformats.org/officeDocument/2006/relationships/slide" Target="/ppt/slides/slide4850.xml" Id="rId49" /><Relationship Type="http://schemas.openxmlformats.org/officeDocument/2006/relationships/slide" Target="/ppt/slides/slide5651.xml" Id="rId57" /><Relationship Type="http://schemas.openxmlformats.org/officeDocument/2006/relationships/slide" Target="/ppt/slides/slide952.xml" Id="rId10" /><Relationship Type="http://schemas.openxmlformats.org/officeDocument/2006/relationships/slide" Target="/ppt/slides/slide3053.xml" Id="rId31" /><Relationship Type="http://schemas.openxmlformats.org/officeDocument/2006/relationships/slide" Target="/ppt/slides/slide4354.xml" Id="rId44" /><Relationship Type="http://schemas.openxmlformats.org/officeDocument/2006/relationships/slide" Target="/ppt/slides/slide5155.xml" Id="rId52" /><Relationship Type="http://schemas.openxmlformats.org/officeDocument/2006/relationships/slide" Target="/ppt/slides/slide5956.xml" Id="rId60" /><Relationship Type="http://schemas.openxmlformats.org/officeDocument/2006/relationships/slide" Target="/ppt/slides/slide6457.xml" Id="rId65" /><Relationship Type="http://schemas.openxmlformats.org/officeDocument/2006/relationships/slide" Target="/ppt/slides/slide358.xml" Id="rId4" /><Relationship Type="http://schemas.openxmlformats.org/officeDocument/2006/relationships/slide" Target="/ppt/slides/slide859.xml" Id="rId9" /><Relationship Type="http://schemas.openxmlformats.org/officeDocument/2006/relationships/slide" Target="/ppt/slides/slide1260.xml" Id="rId13" /><Relationship Type="http://schemas.openxmlformats.org/officeDocument/2006/relationships/slide" Target="/ppt/slides/slide1761.xml" Id="rId18" /><Relationship Type="http://schemas.openxmlformats.org/officeDocument/2006/relationships/slide" Target="/ppt/slides/slide3862.xml" Id="rId39" /><Relationship Type="http://schemas.openxmlformats.org/officeDocument/2006/relationships/slide" Target="/ppt/slides/slide3363.xml" Id="rId34" /><Relationship Type="http://schemas.openxmlformats.org/officeDocument/2006/relationships/slide" Target="/ppt/slides/slide4964.xml" Id="rId50" /><Relationship Type="http://schemas.openxmlformats.org/officeDocument/2006/relationships/slide" Target="/ppt/slides/slide5465.xml" Id="rId55" /><Relationship Type="http://schemas.openxmlformats.org/officeDocument/2006/relationships/slide" Target="/ppt/slides/slide67.xml" Id="R483b115b11ae43a8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F0A5AB-B02F-4B1D-B798-E0276E0517B7}" type="datetimeFigureOut">
              <a:rPr lang="es-ES" smtClean="0"/>
              <a:t>16/10/2018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Click to modify the pattern text style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 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86EA71-913F-4052-B0C6-92F2A578009C}" type="slidenum">
              <a:rPr lang="es-ES" smtClean="0"/>
              <a:t>NO.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82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3549.xml" Id="rId2" /><Relationship Type="http://schemas.openxmlformats.org/officeDocument/2006/relationships/notesMaster" Target="/ppt/notesMasters/notesMaster11.xml" Id="rId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3613.xml" Id="rId2" /><Relationship Type="http://schemas.openxmlformats.org/officeDocument/2006/relationships/notesMaster" Target="/ppt/notesMasters/notesMaster11.xml" Id="rId1" /></Relationship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EA71-913F-4052-B0C6-92F2A578009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322783"/>
      </p:ext>
    </p:extLst>
  </p:cSld>
  <p:clrMapOvr>
    <a:masterClrMapping/>
  </p:clrMapOvr>
</p:notes>
</file>

<file path=ppt/notesSlides/notesSlide2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EA71-913F-4052-B0C6-92F2A578009C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922457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6641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4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613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dirty="0" smtClean="0"/>
              <a:t>Diseño Infraestructura Inteligente para </a:t>
            </a:r>
            <a:r>
              <a:rPr lang="es-ES" dirty="0" err="1" smtClean="0"/>
              <a:t>IoT</a:t>
            </a:r>
            <a:r>
              <a:rPr lang="es-ES" dirty="0" smtClean="0"/>
              <a:t> – </a:t>
            </a:r>
            <a:r>
              <a:rPr lang="es-ES" dirty="0" err="1" smtClean="0"/>
              <a:t>MiOT</a:t>
            </a:r>
            <a:r>
              <a:rPr lang="es-ES" dirty="0" smtClean="0"/>
              <a:t> UCM</a:t>
            </a:r>
          </a:p>
          <a:p>
            <a:r>
              <a:rPr lang="es-ES" dirty="0" smtClean="0"/>
              <a:t>Antonio Navarro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0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7078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123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519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811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4627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231008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Diseño Infraestructura Inteligente – MiOT UCM Antonio Navarro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569284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1.xml" Id="rId12" /><Relationship Type="http://schemas.openxmlformats.org/officeDocument/2006/relationships/slideLayout" Target="/ppt/slideLayouts/slideLayout21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modify the pattern title style 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modify the pattern text style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 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Intelligent Infrastructure Design - MiOT UCM Antonio Navarro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6F586-23AC-4327-8300-9DDDD08D060C}" type="slidenum">
              <a:rPr lang="es-ES" smtClean="0"/>
              <a:t>NO.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92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0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Layout" Target="/ppt/slideLayouts/slideLayout21.xml" Id="rId1" /></Relationships>
</file>

<file path=ppt/slides/_rels/slide1134.xml.rels>&#65279;<?xml version="1.0" encoding="utf-8"?><Relationships xmlns="http://schemas.openxmlformats.org/package/2006/relationships"><Relationship Type="http://schemas.openxmlformats.org/officeDocument/2006/relationships/image" Target="/ppt/media/image54.png" Id="rId2" /><Relationship Type="http://schemas.openxmlformats.org/officeDocument/2006/relationships/slideLayout" Target="/ppt/slideLayouts/slideLayout21.xml" Id="rId1" /></Relationships>
</file>

<file path=ppt/slides/_rels/slide1260.xml.rels>&#65279;<?xml version="1.0" encoding="utf-8"?><Relationships xmlns="http://schemas.openxmlformats.org/package/2006/relationships"><Relationship Type="http://schemas.openxmlformats.org/officeDocument/2006/relationships/image" Target="/ppt/media/image68.png" Id="rId2" /><Relationship Type="http://schemas.openxmlformats.org/officeDocument/2006/relationships/slideLayout" Target="/ppt/slideLayouts/slideLayout21.xml" Id="rId1" /></Relationships>
</file>

<file path=ppt/slides/_rels/slide1322.xml.rels>&#65279;<?xml version="1.0" encoding="utf-8"?><Relationships xmlns="http://schemas.openxmlformats.org/package/2006/relationships"><Relationship Type="http://schemas.openxmlformats.org/officeDocument/2006/relationships/image" Target="/ppt/media/image72.png" Id="rId2" /><Relationship Type="http://schemas.openxmlformats.org/officeDocument/2006/relationships/slideLayout" Target="/ppt/slideLayouts/slideLayout21.xml" Id="rId1" /></Relationships>
</file>

<file path=ppt/slides/_rels/slide1446.xml.rels>&#65279;<?xml version="1.0" encoding="utf-8"?><Relationships xmlns="http://schemas.openxmlformats.org/package/2006/relationships"><Relationship Type="http://schemas.openxmlformats.org/officeDocument/2006/relationships/image" Target="/ppt/media/image85.png" Id="rId2" /><Relationship Type="http://schemas.openxmlformats.org/officeDocument/2006/relationships/slideLayout" Target="/ppt/slideLayouts/slideLayout21.xml" Id="rId1" /></Relationships>
</file>

<file path=ppt/slides/_rels/slide15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6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2.gif" Id="rId3" /><Relationship Type="http://schemas.openxmlformats.org/officeDocument/2006/relationships/image" Target="/ppt/media/image12.jpeg" Id="rId2" /><Relationship Type="http://schemas.openxmlformats.org/officeDocument/2006/relationships/slideLayout" Target="/ppt/slideLayouts/slideLayout15.xml" Id="rId1" /></Relationships>
</file>

<file path=ppt/slides/_rels/slide176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8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9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0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123.xml.rels>&#65279;<?xml version="1.0" encoding="utf-8"?><Relationships xmlns="http://schemas.openxmlformats.org/package/2006/relationships"><Relationship Type="http://schemas.openxmlformats.org/officeDocument/2006/relationships/image" Target="/ppt/media/image93.png" Id="rId2" /><Relationship Type="http://schemas.openxmlformats.org/officeDocument/2006/relationships/slideLayout" Target="/ppt/slideLayouts/slideLayout21.xml" Id="rId1" /></Relationships>
</file>

<file path=ppt/slides/_rels/slide2247.xml.rels>&#65279;<?xml version="1.0" encoding="utf-8"?><Relationships xmlns="http://schemas.openxmlformats.org/package/2006/relationships"><Relationship Type="http://schemas.openxmlformats.org/officeDocument/2006/relationships/image" Target="/ppt/media/image106.png" Id="rId2" /><Relationship Type="http://schemas.openxmlformats.org/officeDocument/2006/relationships/slideLayout" Target="/ppt/slideLayouts/slideLayout21.xml" Id="rId1" /></Relationships>
</file>

<file path=ppt/slides/_rels/slide23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4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5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6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74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8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9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05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1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23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36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4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549.xml.rels>&#65279;<?xml version="1.0" encoding="utf-8"?><Relationships xmlns="http://schemas.openxmlformats.org/package/2006/relationships"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21.xml" Id="rId1" /></Relationships>
</file>

<file path=ppt/slides/_rels/slide35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613.xml.rels>&#65279;<?xml version="1.0" encoding="utf-8"?><Relationships xmlns="http://schemas.openxmlformats.org/package/2006/relationships"><Relationship Type="http://schemas.openxmlformats.org/officeDocument/2006/relationships/notesSlide" Target="/ppt/notesSlides/notesSlide21.xml" Id="rId2" /><Relationship Type="http://schemas.openxmlformats.org/officeDocument/2006/relationships/slideLayout" Target="/ppt/slideLayouts/slideLayout21.xml" Id="rId1" /></Relationships>
</file>

<file path=ppt/slides/_rels/slide37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86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9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04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www.javatips.net/blog/apache-cxf-with-jackson" TargetMode="External" Id="rId3" /><Relationship Type="http://schemas.openxmlformats.org/officeDocument/2006/relationships/hyperlink" Target="http://cxf.apache.org/docs/index.html" TargetMode="External" Id="rId2" /><Relationship Type="http://schemas.openxmlformats.org/officeDocument/2006/relationships/hyperlink" Target="https://docs.oracle.com/javaee/7/index.html" TargetMode="External" Id="rId5" /><Relationship Type="http://schemas.openxmlformats.org/officeDocument/2006/relationships/hyperlink" Target="http://cxf.apache.org/docs/jax-rs-data-bindings.html#JAX-RSDataBindings-JSONsupport" TargetMode="External" Id="rId4" /></Relationships>
</file>

<file path=ppt/slides/_rels/slide42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35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4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53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6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7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85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96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0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15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2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34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4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46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5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65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7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84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95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60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614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6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63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645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6518.xml.rels>&#65279;<?xml version="1.0" encoding="utf-8"?><Relationships xmlns="http://schemas.openxmlformats.org/package/2006/relationships"><Relationship Type="http://schemas.openxmlformats.org/officeDocument/2006/relationships/image" Target="/ppt/media/image2.gif" Id="rId3" /><Relationship Type="http://schemas.openxmlformats.org/officeDocument/2006/relationships/image" Target="/ppt/media/image12.jpeg" Id="rId2" /><Relationship Type="http://schemas.openxmlformats.org/officeDocument/2006/relationships/slideLayout" Target="/ppt/slideLayouts/slideLayout15.xml" Id="rId1" /></Relationships>
</file>

<file path=ppt/slides/_rels/slide6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6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e36735762dbb4912" /><Relationship Type="http://schemas.openxmlformats.org/officeDocument/2006/relationships/hyperlink" Target="https://www.deepl.com/pro?cta=edit-document" TargetMode="External" Id="R49fbcfef76bb4082" /><Relationship Type="http://schemas.openxmlformats.org/officeDocument/2006/relationships/image" Target="/ppt/media/image9.png" Id="R8549e80744544220" /></Relationships>
</file>

<file path=ppt/slides/_rels/slide7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85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952.xml.rels>&#65279;<?xml version="1.0" encoding="utf-8"?><Relationships xmlns="http://schemas.openxmlformats.org/package/2006/relationships"><Relationship Type="http://schemas.openxmlformats.org/officeDocument/2006/relationships/image" Target="/ppt/media/image37.png" Id="rId2" /><Relationship Type="http://schemas.openxmlformats.org/officeDocument/2006/relationships/slideLayout" Target="/ppt/slideLayouts/slideLayout21.xml" Id="rId1" /></Relationships>
</file>

<file path=ppt/slides/slide1010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1981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A82E24-2FCB-4C91-B7BB-B85E5243FF69}" type="slidenum">
              <a:rPr lang="es-ES_tradnl" altLang="es-ES" sz="1400">
                <a:solidFill>
                  <a:srgbClr val="000000"/>
                </a:solidFill>
              </a:rPr>
              <a:t>10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pic>
        <p:nvPicPr>
          <p:cNvPr id="1198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4" y="2052638"/>
            <a:ext cx="6681787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4" name="5 CuadroTexto"/>
          <p:cNvSpPr txBox="1">
            <a:spLocks noChangeArrowheads="1"/>
          </p:cNvSpPr>
          <p:nvPr/>
        </p:nvSpPr>
        <p:spPr bwMode="auto">
          <a:xfrm>
            <a:off x="2755901" y="5748339"/>
            <a:ext cx="6945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>
                <a:solidFill>
                  <a:srgbClr val="000000"/>
                </a:solidFill>
              </a:rPr>
              <a:t>Interaction in the web service agent pattern</a:t>
            </a:r>
            <a:endParaRPr lang="es-ES" altLang="es-ES" sz="2800">
              <a:solidFill>
                <a:srgbClr val="000000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27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34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2083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2851B-D605-42BB-BE3B-F559A3BCA9A2}" type="slidenum">
              <a:rPr lang="es-ES_tradnl" altLang="es-ES" sz="1400">
                <a:solidFill>
                  <a:srgbClr val="000000"/>
                </a:solidFill>
              </a:rPr>
              <a:t>11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76426"/>
            <a:ext cx="71437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5 CuadroTexto"/>
          <p:cNvSpPr txBox="1">
            <a:spLocks noChangeArrowheads="1"/>
          </p:cNvSpPr>
          <p:nvPr/>
        </p:nvSpPr>
        <p:spPr bwMode="auto">
          <a:xfrm>
            <a:off x="2668588" y="6132514"/>
            <a:ext cx="69453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>
                <a:solidFill>
                  <a:srgbClr val="000000"/>
                </a:solidFill>
              </a:rPr>
              <a:t>Interaction in the web service agent pattern</a:t>
            </a:r>
            <a:endParaRPr lang="es-ES" altLang="es-E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60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2186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81B8E-2E0A-4E71-9882-7B09E1AA93D2}" type="slidenum">
              <a:rPr lang="es-ES_tradnl" altLang="es-ES" sz="1400">
                <a:solidFill>
                  <a:srgbClr val="000000"/>
                </a:solidFill>
              </a:rPr>
              <a:t>12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pic>
        <p:nvPicPr>
          <p:cNvPr id="1218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322514"/>
            <a:ext cx="7308850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" name="5 CuadroTexto"/>
          <p:cNvSpPr txBox="1">
            <a:spLocks noChangeArrowheads="1"/>
          </p:cNvSpPr>
          <p:nvPr/>
        </p:nvSpPr>
        <p:spPr bwMode="auto">
          <a:xfrm>
            <a:off x="2492376" y="5521326"/>
            <a:ext cx="7319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>
                <a:solidFill>
                  <a:srgbClr val="000000"/>
                </a:solidFill>
              </a:rPr>
              <a:t>RESTful web services pattern structure</a:t>
            </a:r>
            <a:endParaRPr lang="es-ES" altLang="es-ES" sz="2800">
              <a:solidFill>
                <a:srgbClr val="000000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95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22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2288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D1011B-E620-4319-91FF-EE942ECA5937}" type="slidenum">
              <a:rPr lang="es-ES_tradnl" altLang="es-ES" sz="1400">
                <a:solidFill>
                  <a:srgbClr val="000000"/>
                </a:solidFill>
              </a:rPr>
              <a:t>13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55838"/>
            <a:ext cx="7477125" cy="32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6" name="5 CuadroTexto"/>
          <p:cNvSpPr txBox="1">
            <a:spLocks noChangeArrowheads="1"/>
          </p:cNvSpPr>
          <p:nvPr/>
        </p:nvSpPr>
        <p:spPr bwMode="auto">
          <a:xfrm>
            <a:off x="2773364" y="5759450"/>
            <a:ext cx="6961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>
                <a:solidFill>
                  <a:srgbClr val="000000"/>
                </a:solidFill>
              </a:rPr>
              <a:t>Structure of the SOAP web services pattern</a:t>
            </a:r>
            <a:endParaRPr lang="es-ES" altLang="es-ES" sz="2800">
              <a:solidFill>
                <a:srgbClr val="000000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12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46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2390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F9F5D-8E4B-4D23-83A0-D57B6D40D0B4}" type="slidenum">
              <a:rPr lang="es-ES_tradnl" altLang="es-ES" sz="1400">
                <a:solidFill>
                  <a:srgbClr val="000000"/>
                </a:solidFill>
              </a:rPr>
              <a:t>14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pic>
        <p:nvPicPr>
          <p:cNvPr id="1239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2012951"/>
            <a:ext cx="89185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0" name="5 CuadroTexto"/>
          <p:cNvSpPr txBox="1">
            <a:spLocks noChangeArrowheads="1"/>
          </p:cNvSpPr>
          <p:nvPr/>
        </p:nvSpPr>
        <p:spPr bwMode="auto">
          <a:xfrm>
            <a:off x="2797175" y="5391151"/>
            <a:ext cx="656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>
                <a:solidFill>
                  <a:srgbClr val="000000"/>
                </a:solidFill>
              </a:rPr>
              <a:t>RESTful Web Service Agent Example</a:t>
            </a:r>
            <a:endParaRPr lang="es-ES" altLang="es-ES" sz="2800">
              <a:solidFill>
                <a:srgbClr val="000000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48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249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" smtClean="0"/>
              <a:t>Consequences</a:t>
            </a:r>
          </a:p>
          <a:p>
            <a:pPr lvl="1"/>
            <a:r>
              <a:rPr lang="es-ES_tradnl" altLang="es-ES" smtClean="0"/>
              <a:t>Advantages</a:t>
            </a:r>
          </a:p>
          <a:p>
            <a:pPr lvl="2"/>
            <a:r>
              <a:rPr lang="es-ES_tradnl" altLang="es-ES" smtClean="0"/>
              <a:t>Introduces a layer between customer and service</a:t>
            </a:r>
          </a:p>
        </p:txBody>
      </p:sp>
      <p:sp>
        <p:nvSpPr>
          <p:cNvPr id="12493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9206B9-61A8-4B30-AB56-06F63D098B69}" type="slidenum">
              <a:rPr lang="es-ES_tradnl" altLang="es-ES" sz="1400">
                <a:solidFill>
                  <a:srgbClr val="000000"/>
                </a:solidFill>
              </a:rPr>
              <a:t>15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1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35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10894018" cy="4351338"/>
          </a:xfrm>
        </p:spPr>
        <p:txBody>
          <a:bodyPr>
            <a:normAutofit fontScale="92500" lnSpcReduction="10000"/>
          </a:bodyPr>
          <a:lstStyle/>
          <a:p>
            <a:r>
              <a:rPr lang="es-ES_tradnl" sz="3800" dirty="0" smtClean="0"/>
              <a:t>Example</a:t>
            </a:r>
            <a:r>
              <a:rPr lang="es-ES_tradnl" dirty="0" smtClean="0"/>
              <a:t>: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" sz="19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@WebService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targetNamespace 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900" dirty="0">
                <a:solidFill>
                  <a:srgbClr val="2A00FF"/>
                </a:solidFill>
                <a:latin typeface="Consolas" panose="020B0609020204030204" pitchFamily="49" charset="0"/>
              </a:rPr>
              <a:t>"http://wsb.saludo.negocio/"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portName 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9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SaludoWSBPort</a:t>
            </a:r>
            <a:r>
              <a:rPr lang="es-ES" sz="19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serviceName 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9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SaludoWSBService</a:t>
            </a:r>
            <a:r>
              <a:rPr lang="es-ES" sz="19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9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SalutationWSB 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endParaRPr lang="es-ES" sz="1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900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s-ES" sz="19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greet(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900" dirty="0">
                <a:solidFill>
                  <a:srgbClr val="6A3E3E"/>
                </a:solidFill>
                <a:latin typeface="Consolas" panose="020B0609020204030204" pitchFamily="49" charset="0"/>
              </a:rPr>
              <a:t>first name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900" dirty="0">
                <a:solidFill>
                  <a:srgbClr val="6A3E3E"/>
                </a:solidFill>
                <a:latin typeface="Consolas" panose="020B0609020204030204" pitchFamily="49" charset="0"/>
              </a:rPr>
              <a:t>last name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  <a:endParaRPr lang="es-E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s-ES" sz="19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FactoriaNegocio. </a:t>
            </a:r>
            <a:r>
              <a:rPr lang="es-ES" sz="19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getInstancia</a:t>
            </a:r>
            <a:r>
              <a:rPr lang="es-ES" sz="1900" i="1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9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newGreeting</a:t>
            </a:r>
            <a:r>
              <a:rPr lang="es-ES" sz="1900" i="1" dirty="0">
                <a:solidFill>
                  <a:srgbClr val="000000"/>
                </a:solidFill>
                <a:latin typeface="Consolas" panose="020B0609020204030204" pitchFamily="49" charset="0"/>
              </a:rPr>
              <a:t>().saludar(</a:t>
            </a:r>
            <a:r>
              <a:rPr lang="es-ES" sz="1900" i="1" dirty="0">
                <a:solidFill>
                  <a:srgbClr val="6A3E3E"/>
                </a:solidFill>
                <a:latin typeface="Consolas" panose="020B0609020204030204" pitchFamily="49" charset="0"/>
              </a:rPr>
              <a:t>nombre</a:t>
            </a:r>
            <a:r>
              <a:rPr lang="es-ES" sz="19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900" i="1" dirty="0">
                <a:solidFill>
                  <a:srgbClr val="6A3E3E"/>
                </a:solidFill>
                <a:latin typeface="Consolas" panose="020B0609020204030204" pitchFamily="49" charset="0"/>
              </a:rPr>
              <a:t>apellido</a:t>
            </a:r>
            <a:r>
              <a:rPr lang="es-ES" sz="19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s-E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" sz="19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_tradnl" sz="1900" dirty="0" smtClean="0"/>
          </a:p>
        </p:txBody>
      </p:sp>
      <p:sp>
        <p:nvSpPr>
          <p:cNvPr id="125957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C9FF09-1CC6-4E0E-8B2C-4583E85AA031}" type="slidenum">
              <a:rPr lang="es-ES_tradnl" altLang="es-ES" sz="1400">
                <a:solidFill>
                  <a:srgbClr val="000000"/>
                </a:solidFill>
              </a:rPr>
              <a:t>16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1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Java Web Services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Intelligent Infrastructure Design for the Internet of Things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  <p:pic>
        <p:nvPicPr>
          <p:cNvPr id="4" name="Imagen 3" descr="D:\Documents\Revoltijo\Imágenes y vídeos\Escudo_UC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7" y="469325"/>
            <a:ext cx="922712" cy="100584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" name="Imagen 4" descr="D:\Visual Studio 2010\WebSites\WebPersonal\aux images\EscudoFD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750" y="532190"/>
            <a:ext cx="735521" cy="88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8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1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</a:t>
            </a:r>
            <a:r>
              <a:rPr lang="es-ES_tradnl" altLang="es-ES" dirty="0" smtClean="0"/>
              <a:t>. </a:t>
            </a:r>
            <a:r>
              <a:rPr lang="es-ES_tradnl" altLang="es-ES" dirty="0"/>
              <a:t>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>
                <a:solidFill>
                  <a:srgbClr val="7F0055"/>
                </a:solidFill>
                <a:latin typeface="Consolas" panose="020B0609020204030204" pitchFamily="49" charset="0"/>
              </a:rPr>
              <a:t>interface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Salutation {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greet(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SaludoImp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implements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Saludo {</a:t>
            </a: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greet(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"Hello 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+firstname+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+lastname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s-ES" sz="1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9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182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Antonio Navarro Software Modeling </a:t>
            </a:r>
            <a:endParaRPr lang="es-ES_tradnl" altLang="es-ES" sz="1400"/>
          </a:p>
        </p:txBody>
      </p:sp>
      <p:sp>
        <p:nvSpPr>
          <p:cNvPr id="7885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C66802-5208-482C-A3B8-98D8DDC8C1C6}" type="slidenum">
              <a:rPr lang="es-ES_tradnl" altLang="es-ES" sz="1400"/>
              <a:t>18</a:t>
            </a:fld>
            <a:endParaRPr lang="es-ES_tradnl" altLang="es-E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Publication and.</a:t>
            </a:r>
            <a:r>
              <a:rPr lang="es-ES_tradnl" altLang="es-ES" dirty="0" smtClean="0"/>
              <a:t>.. Business Delegate</a:t>
            </a:r>
            <a:endParaRPr lang="es-ES" altLang="es-ES" dirty="0" smtClean="0">
              <a:solidFill>
                <a:schemeClr val="tx1"/>
              </a:solidFill>
            </a:endParaRP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Purpose</a:t>
            </a:r>
          </a:p>
          <a:p>
            <a:pPr lvl="1" eaLnBrk="1" hangingPunct="1"/>
            <a:r>
              <a:rPr lang="es-ES" altLang="es-ES" smtClean="0"/>
              <a:t>Prevents clients from having to deal with distributed component access details in a multi-tier application</a:t>
            </a:r>
          </a:p>
          <a:p>
            <a:pPr eaLnBrk="1" hangingPunct="1"/>
            <a:r>
              <a:rPr lang="es-ES" altLang="es-ES" smtClean="0"/>
              <a:t>Also known as:</a:t>
            </a:r>
          </a:p>
          <a:p>
            <a:pPr lvl="1" eaLnBrk="1" hangingPunct="1"/>
            <a:r>
              <a:rPr lang="es-ES" altLang="es-ES" i="1" smtClean="0"/>
              <a:t>Business delegate</a:t>
            </a:r>
          </a:p>
        </p:txBody>
      </p:sp>
    </p:spTree>
    <p:extLst>
      <p:ext uri="{BB962C8B-B14F-4D97-AF65-F5344CB8AC3E}">
        <p14:creationId xmlns:p14="http://schemas.microsoft.com/office/powerpoint/2010/main" val="9161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4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Antonio Navarro Software Modeling </a:t>
            </a:r>
            <a:endParaRPr lang="es-ES_tradnl" altLang="es-ES" sz="1400"/>
          </a:p>
        </p:txBody>
      </p:sp>
      <p:sp>
        <p:nvSpPr>
          <p:cNvPr id="7987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B240F-FC1F-4C41-A164-2EB6F3CD21B9}" type="slidenum">
              <a:rPr lang="es-ES_tradnl" altLang="es-ES" sz="1400"/>
              <a:t>19</a:t>
            </a:fld>
            <a:endParaRPr lang="es-ES_tradnl" altLang="es-ES" sz="1400"/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altLang="es-ES" dirty="0"/>
              <a:t>Publication and... Business Delegate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dirty="0" smtClean="0"/>
              <a:t>Motivation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dirty="0" smtClean="0"/>
              <a:t>When customers interact with remote business services, a variety of problems can occur: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altLang="es-ES" dirty="0" smtClean="0"/>
              <a:t>Customer and Service Matching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altLang="es-ES" dirty="0" smtClean="0"/>
              <a:t>Network performance by multiple invocations</a:t>
            </a:r>
          </a:p>
          <a:p>
            <a:pPr lvl="2" eaLnBrk="1" hangingPunct="1">
              <a:lnSpc>
                <a:spcPct val="90000"/>
              </a:lnSpc>
            </a:pPr>
            <a:r>
              <a:rPr lang="es-ES_tradnl" altLang="es-ES" dirty="0" smtClean="0"/>
              <a:t>Details of access to the service</a:t>
            </a:r>
          </a:p>
          <a:p>
            <a:pPr>
              <a:defRPr/>
            </a:pPr>
            <a:r>
              <a:rPr lang="es-ES_tradnl" dirty="0"/>
              <a:t>Context</a:t>
            </a:r>
          </a:p>
          <a:p>
            <a:pPr lvl="1">
              <a:defRPr/>
            </a:pPr>
            <a:r>
              <a:rPr lang="es-ES_tradnl" dirty="0"/>
              <a:t>You want to access remote business components</a:t>
            </a:r>
          </a:p>
          <a:p>
            <a:pPr lvl="1">
              <a:defRPr/>
            </a:pPr>
            <a:r>
              <a:rPr lang="es-ES_tradnl" dirty="0"/>
              <a:t>You want to minimize the coupling between clients and remote components.</a:t>
            </a:r>
          </a:p>
          <a:p>
            <a:pPr lvl="1">
              <a:defRPr/>
            </a:pPr>
            <a:r>
              <a:rPr lang="es-ES_tradnl" dirty="0"/>
              <a:t>You want to avoid unnecessary remote invocations.</a:t>
            </a:r>
          </a:p>
          <a:p>
            <a:pPr lvl="2" eaLnBrk="1" hangingPunct="1">
              <a:lnSpc>
                <a:spcPct val="90000"/>
              </a:lnSpc>
            </a:pP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4883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Publication and... Business Delegate </a:t>
            </a:r>
            <a:endParaRPr lang="es-ES" altLang="es-ES" dirty="0" smtClean="0"/>
          </a:p>
        </p:txBody>
      </p:sp>
      <p:sp>
        <p:nvSpPr>
          <p:cNvPr id="819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_tradnl" altLang="es-ES" dirty="0" smtClean="0"/>
              <a:t>You want to translate network exceptions into application or user exceptions.</a:t>
            </a:r>
          </a:p>
          <a:p>
            <a:pPr lvl="1"/>
            <a:r>
              <a:rPr lang="es-ES_tradnl" altLang="es-ES" dirty="0" smtClean="0"/>
              <a:t>You want to hide the details of service creation, reconfiguration and invocation attempts from clients</a:t>
            </a:r>
          </a:p>
          <a:p>
            <a:r>
              <a:rPr lang="es-ES_tradnl" altLang="es-ES" dirty="0" smtClean="0"/>
              <a:t>Solution </a:t>
            </a:r>
            <a:endParaRPr lang="es-ES_tradnl" altLang="es-ES" dirty="0"/>
          </a:p>
          <a:p>
            <a:pPr lvl="1"/>
            <a:r>
              <a:rPr lang="es-ES_tradnl" altLang="es-ES" dirty="0"/>
              <a:t>Using a business delegate to encapsulate access to remote business services</a:t>
            </a:r>
          </a:p>
          <a:p>
            <a:pPr lvl="1"/>
            <a:r>
              <a:rPr lang="es-ES_tradnl" altLang="es-ES" dirty="0"/>
              <a:t>The business delegate hides business service implementation details, such as search and access mechanisms. </a:t>
            </a:r>
            <a:endParaRPr lang="es-ES" altLang="es-ES" dirty="0"/>
          </a:p>
          <a:p>
            <a:pPr marL="457200" lvl="1" indent="0">
              <a:buNone/>
            </a:pPr>
            <a:endParaRPr lang="es-ES" altLang="es-ES" dirty="0" smtClean="0"/>
          </a:p>
        </p:txBody>
      </p:sp>
      <p:sp>
        <p:nvSpPr>
          <p:cNvPr id="81924" name="3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Antonio Navarro Software Modeling </a:t>
            </a:r>
            <a:endParaRPr lang="es-ES_tradnl" altLang="es-ES" sz="1400"/>
          </a:p>
        </p:txBody>
      </p:sp>
      <p:sp>
        <p:nvSpPr>
          <p:cNvPr id="8192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E4A94D-44AE-4A3E-9F12-3DD5DB9C6EB4}" type="slidenum">
              <a:rPr lang="es-ES_tradnl" altLang="es-ES" sz="1400"/>
              <a:t>20</a:t>
            </a:fld>
            <a:endParaRPr lang="es-ES_tradnl" altLang="es-ES" sz="1400"/>
          </a:p>
        </p:txBody>
      </p:sp>
    </p:spTree>
    <p:extLst>
      <p:ext uri="{BB962C8B-B14F-4D97-AF65-F5344CB8AC3E}">
        <p14:creationId xmlns:p14="http://schemas.microsoft.com/office/powerpoint/2010/main" val="6374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2123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Antonio Navarro Software Modeling </a:t>
            </a:r>
            <a:endParaRPr lang="es-ES_tradnl" altLang="es-ES" sz="1400"/>
          </a:p>
        </p:txBody>
      </p:sp>
      <p:sp>
        <p:nvSpPr>
          <p:cNvPr id="8397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0982B-E2CB-4720-B0D5-4C3F92C7AA86}" type="slidenum">
              <a:rPr lang="es-ES_tradnl" altLang="es-ES" sz="1400"/>
              <a:t>21</a:t>
            </a:fld>
            <a:endParaRPr lang="es-ES_tradnl" altLang="es-ES" sz="1400"/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altLang="es-ES" dirty="0"/>
              <a:t>Publication and... Business Delegate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3973" name="Picture 5" descr="Figure 8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2693988"/>
            <a:ext cx="63912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2 Marcador de contenido"/>
          <p:cNvSpPr>
            <a:spLocks noGrp="1"/>
          </p:cNvSpPr>
          <p:nvPr>
            <p:ph idx="1"/>
          </p:nvPr>
        </p:nvSpPr>
        <p:spPr>
          <a:xfrm>
            <a:off x="2209800" y="1981201"/>
            <a:ext cx="7772400" cy="773113"/>
          </a:xfrm>
        </p:spPr>
        <p:txBody>
          <a:bodyPr/>
          <a:lstStyle/>
          <a:p>
            <a:r>
              <a:rPr lang="es-ES_tradnl" altLang="es-ES" smtClean="0"/>
              <a:t>Description</a:t>
            </a:r>
          </a:p>
        </p:txBody>
      </p:sp>
      <p:sp>
        <p:nvSpPr>
          <p:cNvPr id="83975" name="1 CuadroTexto"/>
          <p:cNvSpPr txBox="1">
            <a:spLocks noChangeArrowheads="1"/>
          </p:cNvSpPr>
          <p:nvPr/>
        </p:nvSpPr>
        <p:spPr bwMode="auto">
          <a:xfrm>
            <a:off x="3386138" y="5187951"/>
            <a:ext cx="632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/>
              <a:t>Delegated Business Pattern Structure </a:t>
            </a:r>
            <a:endParaRPr lang="es-ES" altLang="es-ES" sz="2800"/>
          </a:p>
        </p:txBody>
      </p:sp>
    </p:spTree>
    <p:extLst>
      <p:ext uri="{BB962C8B-B14F-4D97-AF65-F5344CB8AC3E}">
        <p14:creationId xmlns:p14="http://schemas.microsoft.com/office/powerpoint/2010/main" val="5702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47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Antonio Navarro Software Modeling </a:t>
            </a:r>
            <a:endParaRPr lang="es-ES_tradnl" altLang="es-ES" sz="1400"/>
          </a:p>
        </p:txBody>
      </p:sp>
      <p:sp>
        <p:nvSpPr>
          <p:cNvPr id="8499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551A7-7953-4636-8A71-AD26A1CFD21D}" type="slidenum">
              <a:rPr lang="es-ES_tradnl" altLang="es-ES" sz="1400"/>
              <a:t>22</a:t>
            </a:fld>
            <a:endParaRPr lang="es-ES_tradnl" altLang="es-ES" sz="1400"/>
          </a:p>
        </p:txBody>
      </p:sp>
      <p:pic>
        <p:nvPicPr>
          <p:cNvPr id="84996" name="Picture 5" descr="Figure 8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9" y="666750"/>
            <a:ext cx="68484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1 CuadroTexto"/>
          <p:cNvSpPr txBox="1">
            <a:spLocks noChangeArrowheads="1"/>
          </p:cNvSpPr>
          <p:nvPr/>
        </p:nvSpPr>
        <p:spPr bwMode="auto">
          <a:xfrm>
            <a:off x="1535114" y="4724400"/>
            <a:ext cx="25542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2800"/>
              <a:t>Interaction in the delegated business model </a:t>
            </a:r>
            <a:endParaRPr lang="es-ES" altLang="es-ES" sz="2800"/>
          </a:p>
        </p:txBody>
      </p:sp>
    </p:spTree>
    <p:extLst>
      <p:ext uri="{BB962C8B-B14F-4D97-AF65-F5344CB8AC3E}">
        <p14:creationId xmlns:p14="http://schemas.microsoft.com/office/powerpoint/2010/main" val="35965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1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Antonio Navarro Software Modeling </a:t>
            </a:r>
            <a:endParaRPr lang="es-ES_tradnl" altLang="es-ES" sz="1400"/>
          </a:p>
        </p:txBody>
      </p:sp>
      <p:sp>
        <p:nvSpPr>
          <p:cNvPr id="8601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7AAD6-0A3B-4295-AFD8-DFA83945AB66}" type="slidenum">
              <a:rPr lang="es-ES_tradnl" altLang="es-ES" sz="1400"/>
              <a:t>23</a:t>
            </a:fld>
            <a:endParaRPr lang="es-ES_tradnl" altLang="es-ES" sz="1400"/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altLang="es-ES" dirty="0"/>
              <a:t>Publication and... Business Delegate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 smtClean="0"/>
              <a:t>Consequences</a:t>
            </a:r>
          </a:p>
          <a:p>
            <a:pPr lvl="1" eaLnBrk="1" hangingPunct="1"/>
            <a:r>
              <a:rPr lang="es-ES" altLang="es-ES" dirty="0" smtClean="0"/>
              <a:t>Advantages</a:t>
            </a:r>
          </a:p>
          <a:p>
            <a:pPr lvl="2" eaLnBrk="1" hangingPunct="1"/>
            <a:r>
              <a:rPr lang="es-ES_tradnl" altLang="es-ES" dirty="0" smtClean="0"/>
              <a:t>Reduces coupling, improves modularity</a:t>
            </a:r>
          </a:p>
          <a:p>
            <a:pPr lvl="2" eaLnBrk="1" hangingPunct="1"/>
            <a:r>
              <a:rPr lang="es-ES_tradnl" altLang="es-ES" dirty="0" smtClean="0"/>
              <a:t>Translates business service exceptions</a:t>
            </a:r>
          </a:p>
          <a:p>
            <a:pPr lvl="2" eaLnBrk="1" hangingPunct="1"/>
            <a:r>
              <a:rPr lang="es-ES_tradnl" altLang="es-ES" dirty="0" smtClean="0"/>
              <a:t>Improved availability</a:t>
            </a:r>
          </a:p>
          <a:p>
            <a:pPr lvl="2" eaLnBrk="1" hangingPunct="1"/>
            <a:r>
              <a:rPr lang="es-ES_tradnl" altLang="es-ES" dirty="0" smtClean="0"/>
              <a:t>Exposes a uniform and simpler interface to the business layer</a:t>
            </a:r>
          </a:p>
          <a:p>
            <a:pPr lvl="2" eaLnBrk="1" hangingPunct="1"/>
            <a:r>
              <a:rPr lang="es-ES_tradnl" altLang="es-ES" dirty="0" smtClean="0"/>
              <a:t>Improved performance</a:t>
            </a:r>
          </a:p>
          <a:p>
            <a:pPr lvl="1"/>
            <a:r>
              <a:rPr lang="es-ES_tradnl" altLang="es-ES" dirty="0"/>
              <a:t>Disadvantages</a:t>
            </a:r>
          </a:p>
          <a:p>
            <a:pPr lvl="2"/>
            <a:r>
              <a:rPr lang="es-ES_tradnl" altLang="es-ES" dirty="0"/>
              <a:t>Enter an additional level</a:t>
            </a:r>
          </a:p>
          <a:p>
            <a:pPr lvl="2"/>
            <a:r>
              <a:rPr lang="es-ES_tradnl" altLang="es-ES" dirty="0"/>
              <a:t>Hide the location of </a:t>
            </a:r>
            <a:r>
              <a:rPr lang="es-ES_tradnl" altLang="es-ES" dirty="0" smtClean="0"/>
              <a:t>remote </a:t>
            </a:r>
            <a:r>
              <a:rPr lang="es-ES_tradnl" altLang="es-ES" dirty="0"/>
              <a:t>services 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040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Java Web Services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831286" cy="4892991"/>
          </a:xfrm>
        </p:spPr>
        <p:txBody>
          <a:bodyPr>
            <a:normAutofit/>
          </a:bodyPr>
          <a:lstStyle/>
          <a:p>
            <a:r>
              <a:rPr lang="es-ES" dirty="0" smtClean="0"/>
              <a:t>References</a:t>
            </a:r>
          </a:p>
          <a:p>
            <a:r>
              <a:rPr lang="es-ES" dirty="0" smtClean="0"/>
              <a:t>Introduction</a:t>
            </a:r>
          </a:p>
          <a:p>
            <a:r>
              <a:rPr lang="es-ES" dirty="0"/>
              <a:t>Publishing and invoking web services</a:t>
            </a:r>
          </a:p>
          <a:p>
            <a:pPr lvl="1"/>
            <a:r>
              <a:rPr lang="es-ES" dirty="0"/>
              <a:t>Web </a:t>
            </a:r>
            <a:r>
              <a:rPr lang="es-ES" dirty="0" err="1"/>
              <a:t>Service </a:t>
            </a:r>
            <a:r>
              <a:rPr lang="es-ES" dirty="0" err="1"/>
              <a:t>Broker </a:t>
            </a:r>
            <a:r>
              <a:rPr lang="es-ES" dirty="0" err="1"/>
              <a:t/>
            </a:r>
            <a:endParaRPr lang="es-ES" dirty="0"/>
          </a:p>
          <a:p>
            <a:pPr lvl="1"/>
            <a:r>
              <a:rPr lang="es-ES" dirty="0"/>
              <a:t>Business Delegate</a:t>
            </a:r>
          </a:p>
          <a:p>
            <a:r>
              <a:rPr lang="es-ES" dirty="0" smtClean="0"/>
              <a:t>JAX-WS</a:t>
            </a:r>
          </a:p>
          <a:p>
            <a:pPr lvl="1"/>
            <a:r>
              <a:rPr lang="es-ES" dirty="0" smtClean="0"/>
              <a:t>Introduction</a:t>
            </a:r>
          </a:p>
          <a:p>
            <a:pPr lvl="1"/>
            <a:r>
              <a:rPr lang="es-ES" dirty="0" smtClean="0"/>
              <a:t>Service Annotations</a:t>
            </a:r>
          </a:p>
          <a:p>
            <a:pPr lvl="1"/>
            <a:r>
              <a:rPr lang="es-ES" dirty="0" smtClean="0"/>
              <a:t>Customer notes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36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Antonio Navarro Software Modeling </a:t>
            </a:r>
            <a:endParaRPr lang="es-ES_tradnl" altLang="es-ES" sz="1400"/>
          </a:p>
        </p:txBody>
      </p:sp>
      <p:sp>
        <p:nvSpPr>
          <p:cNvPr id="8806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0B86E-683D-4F83-9051-B1CBDC70D01D}" type="slidenum">
              <a:rPr lang="es-ES_tradnl" altLang="es-ES" sz="1400"/>
              <a:t>24</a:t>
            </a:fld>
            <a:endParaRPr lang="es-ES_tradnl" altLang="es-ES" sz="1400"/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230188"/>
            <a:ext cx="1045231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altLang="es-ES" dirty="0"/>
              <a:t>Publication and... Business Delegate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09700"/>
            <a:ext cx="10515600" cy="56086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ES" sz="3200" dirty="0" smtClean="0"/>
              <a:t>Example code: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abstract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DelegateGreeting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protected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static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DelegateGreeting </a:t>
            </a:r>
            <a:r>
              <a:rPr lang="es-ES" sz="1800" i="1" dirty="0">
                <a:solidFill>
                  <a:srgbClr val="0000C0"/>
                </a:solidFill>
                <a:latin typeface="Consolas" panose="020B0609020204030204" pitchFamily="49" charset="0"/>
              </a:rPr>
              <a:t>instance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static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DelegateGreeting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getInstance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if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>
                <a:solidFill>
                  <a:srgbClr val="0000C0"/>
                </a:solidFill>
                <a:latin typeface="Consolas" panose="020B0609020204030204" pitchFamily="49" charset="0"/>
              </a:rPr>
              <a:t>instance==null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i="1" dirty="0">
                <a:solidFill>
                  <a:srgbClr val="0000C0"/>
                </a:solidFill>
                <a:latin typeface="Consolas" panose="020B0609020204030204" pitchFamily="49" charset="0"/>
              </a:rPr>
              <a:t>instance= </a:t>
            </a:r>
            <a:r>
              <a:rPr lang="es-ES" sz="1800" i="1" dirty="0">
                <a:solidFill>
                  <a:srgbClr val="7F0055"/>
                </a:solidFill>
                <a:latin typeface="Consolas" panose="020B0609020204030204" pitchFamily="49" charset="0"/>
              </a:rPr>
              <a:t>new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DelegateGreetingImp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s-ES" sz="1800" i="1" dirty="0">
                <a:solidFill>
                  <a:srgbClr val="0000C0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800" i="1" dirty="0">
                <a:solidFill>
                  <a:srgbClr val="0000C0"/>
                </a:solidFill>
                <a:latin typeface="Consolas" panose="020B0609020204030204" pitchFamily="49" charset="0"/>
              </a:rPr>
              <a:t>instance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abstract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greet(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" altLang="es-E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ES" sz="2000" dirty="0">
                <a:latin typeface="Courier New" panose="02070309020205020404" pitchFamily="49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0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4 Marcador de pie de página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/>
              <a:t>Antonio Navarro Software Modeling </a:t>
            </a:r>
            <a:endParaRPr lang="es-ES_tradnl" altLang="es-ES" sz="1400"/>
          </a:p>
        </p:txBody>
      </p:sp>
      <p:sp>
        <p:nvSpPr>
          <p:cNvPr id="8909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29F98-E3EF-4FDE-9E86-25C6ED6D2D3D}" type="slidenum">
              <a:rPr lang="es-ES_tradnl" altLang="es-ES" sz="1400"/>
              <a:t>25</a:t>
            </a:fld>
            <a:endParaRPr lang="es-ES_tradnl" altLang="es-ES" sz="1400"/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altLang="es-ES" dirty="0"/>
              <a:t>Publication and... Business Delegate</a:t>
            </a: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199"/>
            <a:ext cx="11506199" cy="4375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DelegateGreetingImp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extends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DelegateGreeting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  protected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Saludo </a:t>
            </a:r>
            <a:r>
              <a:rPr lang="es-ES" sz="1800" dirty="0" err="1">
                <a:solidFill>
                  <a:srgbClr val="0000C0"/>
                </a:solidFill>
                <a:latin typeface="Consolas" panose="020B0609020204030204" pitchFamily="49" charset="0"/>
              </a:rPr>
              <a:t>port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DelegateGreetingImp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try 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         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QName </a:t>
            </a: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SERVICE_NAME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800" dirty="0">
                <a:solidFill>
                  <a:srgbClr val="7F0055"/>
                </a:solidFill>
                <a:latin typeface="Consolas" panose="020B0609020204030204" pitchFamily="49" charset="0"/>
              </a:rPr>
              <a:t>new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QName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"http://wsb.saludo.negocio/"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SaludoWSBService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          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URL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wsdlURL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800" dirty="0">
                <a:solidFill>
                  <a:srgbClr val="7F0055"/>
                </a:solidFill>
                <a:latin typeface="Consolas" panose="020B0609020204030204" pitchFamily="49" charset="0"/>
              </a:rPr>
              <a:t>new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URL(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http://localhost:8080/saludoSOAP/wsdl/saludowsb.wsdl"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</a:t>
            </a:r>
          </a:p>
          <a:p>
            <a:pPr marL="0" indent="0">
              <a:buNone/>
            </a:pP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          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Service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ss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Service.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wsdlURL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SERVICE_NAME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s-ES" sz="1800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port=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ss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.getPort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business.greeting.imp.greeting.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} </a:t>
            </a:r>
            <a:r>
              <a:rPr lang="es-ES" sz="1800" dirty="0">
                <a:solidFill>
                  <a:srgbClr val="7F0055"/>
                </a:solidFill>
                <a:latin typeface="Consolas" panose="020B0609020204030204" pitchFamily="49" charset="0"/>
              </a:rPr>
              <a:t>catch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Exception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{e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.printStackTrace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 } } }</a:t>
            </a:r>
            <a:endParaRPr lang="es-ES" altLang="es-ES" sz="18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2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Publication and... Business Delegate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greet(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800" dirty="0" err="1">
                <a:solidFill>
                  <a:srgbClr val="0000C0"/>
                </a:solidFill>
                <a:latin typeface="Consolas" panose="020B0609020204030204" pitchFamily="49" charset="0"/>
              </a:rPr>
              <a:t>port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.greet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1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274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JAX-WS. Introduction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JAX-WS </a:t>
            </a:r>
            <a:r>
              <a:rPr lang="es-ES_tradnl" dirty="0"/>
              <a:t>makes it easy to define and use web services</a:t>
            </a:r>
          </a:p>
          <a:p>
            <a:r>
              <a:rPr lang="es-ES_tradnl" dirty="0"/>
              <a:t>Using </a:t>
            </a:r>
            <a:r>
              <a:rPr lang="es-ES_tradnl" dirty="0"/>
              <a:t>Java </a:t>
            </a:r>
            <a:r>
              <a:rPr lang="es-ES_tradnl" sz="2400" dirty="0">
                <a:latin typeface="Courier New" pitchFamily="49" charset="0"/>
                <a:cs typeface="Courier New" pitchFamily="49" charset="0"/>
              </a:rPr>
              <a:t>@anotations</a:t>
            </a:r>
            <a:r>
              <a:rPr lang="es-ES_tradnl" dirty="0"/>
              <a:t>, automatic tools can publish the WSDL interfaces necessary for their use.</a:t>
            </a:r>
          </a:p>
          <a:p>
            <a:r>
              <a:rPr lang="es-ES_tradnl" dirty="0"/>
              <a:t>It is used together with JAXB (</a:t>
            </a:r>
            <a:r>
              <a:rPr lang="es-ES" i="1" dirty="0"/>
              <a:t>Java </a:t>
            </a:r>
            <a:r>
              <a:rPr lang="es-ES" i="1" dirty="0" err="1"/>
              <a:t>Architecture </a:t>
            </a:r>
            <a:r>
              <a:rPr lang="es-ES" i="1" dirty="0" err="1"/>
              <a:t>for </a:t>
            </a:r>
            <a:r>
              <a:rPr lang="es-ES" i="1" dirty="0"/>
              <a:t>XML </a:t>
            </a:r>
            <a:r>
              <a:rPr lang="es-ES" i="1" dirty="0" err="1"/>
              <a:t>Bind</a:t>
            </a:r>
            <a:r>
              <a:rPr lang="es-ES" dirty="0"/>
              <a:t>), which maps Java classes to XML schemas and </a:t>
            </a:r>
            <a:r>
              <a:rPr lang="es-ES" dirty="0" smtClean="0"/>
              <a:t>vice versa.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9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JAX-WS. Service annotations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On the side </a:t>
            </a:r>
            <a:r>
              <a:rPr lang="es-ES_tradnl" dirty="0" smtClean="0"/>
              <a:t>that implements the service </a:t>
            </a:r>
            <a:r>
              <a:rPr lang="es-ES_tradnl" dirty="0"/>
              <a:t>there are a number of key annotations:</a:t>
            </a:r>
          </a:p>
          <a:p>
            <a:pPr lvl="1"/>
            <a:r>
              <a:rPr lang="es-ES_tradnl" sz="2200" dirty="0">
                <a:latin typeface="Courier New" pitchFamily="49" charset="0"/>
                <a:cs typeface="Courier New" pitchFamily="49" charset="0"/>
              </a:rPr>
              <a:t>@WebService</a:t>
            </a:r>
            <a:r>
              <a:rPr lang="es-ES_tradnl" dirty="0"/>
              <a:t>: indicates the Java class responsible for implementing the web service. It can be </a:t>
            </a:r>
            <a:r>
              <a:rPr lang="es-ES_tradnl" dirty="0" smtClean="0"/>
              <a:t>used directly on classes or interfaces </a:t>
            </a:r>
            <a:r>
              <a:rPr lang="es-ES_tradnl" dirty="0"/>
              <a:t/>
            </a:r>
            <a:endParaRPr lang="es-ES_tradnl" dirty="0"/>
          </a:p>
          <a:p>
            <a:pPr lvl="1"/>
            <a:r>
              <a:rPr lang="es-ES_tradnl" sz="2200" dirty="0">
                <a:latin typeface="Courier New" pitchFamily="49" charset="0"/>
                <a:cs typeface="Courier New" pitchFamily="49" charset="0"/>
              </a:rPr>
              <a:t>@WebMethod</a:t>
            </a:r>
            <a:r>
              <a:rPr lang="es-ES_tradnl" dirty="0"/>
              <a:t>: indicates that a Java method is exposed as a </a:t>
            </a:r>
            <a:r>
              <a:rPr lang="es-ES_tradnl" dirty="0" smtClean="0"/>
              <a:t>web </a:t>
            </a:r>
            <a:r>
              <a:rPr lang="es-ES_tradnl" dirty="0"/>
              <a:t>service operation</a:t>
            </a:r>
          </a:p>
          <a:p>
            <a:pPr lvl="1"/>
            <a:r>
              <a:rPr lang="es-ES_tradnl" sz="2200" dirty="0">
                <a:latin typeface="Courier New" pitchFamily="49" charset="0"/>
                <a:cs typeface="Courier New" pitchFamily="49" charset="0"/>
              </a:rPr>
              <a:t>@WebParam</a:t>
            </a:r>
            <a:r>
              <a:rPr lang="es-ES_tradnl" dirty="0"/>
              <a:t>: customize the parameter of a web service method to the corresponding WSDL message part </a:t>
            </a:r>
            <a:endParaRPr lang="es-ES" dirty="0"/>
          </a:p>
          <a:p>
            <a:pPr lvl="1"/>
            <a:r>
              <a:rPr lang="es-ES_tradnl" sz="2200" dirty="0">
                <a:latin typeface="Courier New" pitchFamily="49" charset="0"/>
                <a:cs typeface="Courier New" pitchFamily="49" charset="0"/>
              </a:rPr>
              <a:t>@WebResult</a:t>
            </a:r>
            <a:r>
              <a:rPr lang="es-ES_tradnl" dirty="0"/>
              <a:t>: specifies the mapping of the return type of a web service method</a:t>
            </a:r>
          </a:p>
          <a:p>
            <a:pPr lvl="1"/>
            <a:r>
              <a:rPr lang="es-ES_tradnl" sz="2200" dirty="0">
                <a:latin typeface="Courier New" pitchFamily="49" charset="0"/>
                <a:cs typeface="Courier New" pitchFamily="49" charset="0"/>
              </a:rPr>
              <a:t>@SOAPBinding</a:t>
            </a:r>
            <a:r>
              <a:rPr lang="es-ES_tradnl" dirty="0"/>
              <a:t>: specifies mapping the web service to </a:t>
            </a:r>
            <a:r>
              <a:rPr lang="es-ES_tradnl" dirty="0" smtClean="0"/>
              <a:t>SOAP </a:t>
            </a:r>
            <a:r>
              <a:rPr lang="es-ES_tradnl" dirty="0"/>
              <a:t>message protocol </a:t>
            </a:r>
            <a:endParaRPr lang="es-ES_tradnl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1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25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JAX-WS.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2763" cy="435133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Example</a:t>
            </a:r>
          </a:p>
          <a:p>
            <a:pPr marL="0" indent="0">
              <a:buNone/>
            </a:pPr>
            <a:r>
              <a:rPr lang="es-ES" sz="1900" b="1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@WebService</a:t>
            </a:r>
            <a:r>
              <a:rPr lang="es-E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targetNamespace </a:t>
            </a:r>
            <a:r>
              <a:rPr lang="es-E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900" b="1" dirty="0">
                <a:solidFill>
                  <a:srgbClr val="2A00FF"/>
                </a:solidFill>
                <a:latin typeface="Consolas" panose="020B0609020204030204" pitchFamily="49" charset="0"/>
              </a:rPr>
              <a:t>"http://wsb.saludo.negocio/"</a:t>
            </a:r>
            <a:r>
              <a:rPr lang="es-E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portName </a:t>
            </a:r>
            <a:r>
              <a:rPr lang="es-E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9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SaludoWSBPort</a:t>
            </a:r>
            <a:r>
              <a:rPr lang="es-ES" sz="19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9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serviceName </a:t>
            </a:r>
            <a:r>
              <a:rPr lang="es-E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9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SaludoWSBService</a:t>
            </a:r>
            <a:r>
              <a:rPr lang="es-ES" sz="19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9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SalutationWSB 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6A3E3E"/>
                </a:solidFill>
                <a:latin typeface="Consolas" panose="020B0609020204030204" pitchFamily="49" charset="0"/>
              </a:rPr>
              <a:t>  </a:t>
            </a:r>
            <a:r>
              <a:rPr lang="es-ES" sz="19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greet(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900" dirty="0">
                <a:solidFill>
                  <a:srgbClr val="6A3E3E"/>
                </a:solidFill>
                <a:latin typeface="Consolas" panose="020B0609020204030204" pitchFamily="49" charset="0"/>
              </a:rPr>
              <a:t>first name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900" dirty="0">
                <a:solidFill>
                  <a:srgbClr val="6A3E3E"/>
                </a:solidFill>
                <a:latin typeface="Consolas" panose="020B0609020204030204" pitchFamily="49" charset="0"/>
              </a:rPr>
              <a:t>last name</a:t>
            </a:r>
            <a:r>
              <a:rPr lang="es-ES" sz="1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s-E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s-ES" sz="19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FactoriaNegocio. </a:t>
            </a:r>
            <a:r>
              <a:rPr lang="es-ES" sz="19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getInstancia</a:t>
            </a:r>
            <a:r>
              <a:rPr lang="es-ES" sz="1900" i="1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9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newGreeting</a:t>
            </a:r>
            <a:r>
              <a:rPr lang="es-ES" sz="1900" i="1" dirty="0">
                <a:solidFill>
                  <a:srgbClr val="000000"/>
                </a:solidFill>
                <a:latin typeface="Consolas" panose="020B0609020204030204" pitchFamily="49" charset="0"/>
              </a:rPr>
              <a:t>().saludar(</a:t>
            </a:r>
            <a:r>
              <a:rPr lang="es-ES" sz="1900" i="1" dirty="0">
                <a:solidFill>
                  <a:srgbClr val="6A3E3E"/>
                </a:solidFill>
                <a:latin typeface="Consolas" panose="020B0609020204030204" pitchFamily="49" charset="0"/>
              </a:rPr>
              <a:t>nombre</a:t>
            </a:r>
            <a:r>
              <a:rPr lang="es-ES" sz="19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900" i="1" dirty="0">
                <a:solidFill>
                  <a:srgbClr val="6A3E3E"/>
                </a:solidFill>
                <a:latin typeface="Consolas" panose="020B0609020204030204" pitchFamily="49" charset="0"/>
              </a:rPr>
              <a:t>apellido</a:t>
            </a:r>
            <a:r>
              <a:rPr lang="es-ES" sz="19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</a:p>
          <a:p>
            <a:pPr marL="0" indent="0">
              <a:buNone/>
            </a:pPr>
            <a:r>
              <a:rPr lang="es-E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s-E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5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JAX-WS.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555658"/>
            <a:ext cx="10909663" cy="4827724"/>
          </a:xfrm>
        </p:spPr>
        <p:txBody>
          <a:bodyPr>
            <a:normAutofit/>
          </a:bodyPr>
          <a:lstStyle/>
          <a:p>
            <a:r>
              <a:rPr lang="es-ES" dirty="0" smtClean="0"/>
              <a:t>Particularly important are the attributes of </a:t>
            </a:r>
            <a:r>
              <a:rPr lang="es-E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@WebService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s-ES" dirty="0" smtClean="0"/>
              <a:t>: specifies the name of the service interface (by default, the class name). It is the value of the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wsdl:portType </a:t>
            </a:r>
            <a:r>
              <a:rPr lang="es-ES" dirty="0" smtClean="0"/>
              <a:t>attribute </a:t>
            </a:r>
            <a:r>
              <a:rPr lang="es-ES" dirty="0" smtClean="0"/>
              <a:t>in the WSDL contract.</a:t>
            </a:r>
          </a:p>
          <a:p>
            <a:pPr lvl="1"/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targetNamespace</a:t>
            </a:r>
            <a:r>
              <a:rPr lang="es-ES" dirty="0" smtClean="0"/>
              <a:t>: specifies the namespace</a:t>
            </a:r>
          </a:p>
          <a:p>
            <a:pPr lvl="1"/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serviceName</a:t>
            </a:r>
            <a:r>
              <a:rPr lang="es-ES" dirty="0" smtClean="0"/>
              <a:t>: specifies the name of the published service. This is the value of the attribute of the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wsdl:service </a:t>
            </a:r>
            <a:r>
              <a:rPr lang="es-ES" dirty="0" smtClean="0"/>
              <a:t>element </a:t>
            </a:r>
            <a:r>
              <a:rPr lang="es-ES" dirty="0" smtClean="0"/>
              <a:t>in the WSDL contract.</a:t>
            </a:r>
          </a:p>
          <a:p>
            <a:pPr lvl="1"/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wsdlLocation</a:t>
            </a:r>
            <a:r>
              <a:rPr lang="es-ES" dirty="0" smtClean="0"/>
              <a:t>: specifies the URI where the WSDL contract is located. By default this is where the service is deployed.</a:t>
            </a:r>
          </a:p>
          <a:p>
            <a:pPr lvl="1"/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endpointInterface</a:t>
            </a:r>
            <a:r>
              <a:rPr lang="es-ES" dirty="0" smtClean="0"/>
              <a:t>: specifies the name of the </a:t>
            </a:r>
            <a:r>
              <a:rPr lang="es-ES" i="1" dirty="0" err="1" smtClean="0"/>
              <a:t>Service </a:t>
            </a:r>
            <a:r>
              <a:rPr lang="es-ES" i="1" dirty="0" err="1" smtClean="0"/>
              <a:t>Endpoint </a:t>
            </a:r>
            <a:r>
              <a:rPr lang="es-ES" i="1" dirty="0" smtClean="0"/>
              <a:t>Interface </a:t>
            </a:r>
            <a:r>
              <a:rPr lang="es-ES" dirty="0" smtClean="0"/>
              <a:t>(SEI) that implements the exposed class as a web service (if any).</a:t>
            </a:r>
          </a:p>
          <a:p>
            <a:pPr lvl="1"/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portName</a:t>
            </a:r>
            <a:r>
              <a:rPr lang="es-ES" dirty="0" smtClean="0"/>
              <a:t>: specifies the name of the </a:t>
            </a:r>
            <a:r>
              <a:rPr lang="es-ES" i="1" dirty="0" err="1" smtClean="0"/>
              <a:t>end </a:t>
            </a:r>
            <a:r>
              <a:rPr lang="es-ES" i="1" dirty="0" err="1" smtClean="0"/>
              <a:t>point </a:t>
            </a:r>
            <a:r>
              <a:rPr lang="es-ES" dirty="0" smtClean="0"/>
              <a:t>where the service is published. It is the value of the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wsdl:port </a:t>
            </a:r>
            <a:r>
              <a:rPr lang="es-ES" dirty="0" smtClean="0"/>
              <a:t>attribute </a:t>
            </a:r>
            <a:r>
              <a:rPr lang="es-ES" dirty="0" smtClean="0"/>
              <a:t>in the WSDL contract.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9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12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JAX-WS.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&lt;?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xml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version=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"1.0" </a:t>
            </a:r>
            <a:r>
              <a:rPr lang="es-ES" sz="18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encoding=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"UTF-8"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?&gt;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n-U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wsdl:definitions </a:t>
            </a:r>
            <a:r>
              <a:rPr lang="en-US" sz="1800" dirty="0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n-U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SalutationWSBService</a:t>
            </a:r>
            <a:r>
              <a:rPr lang="en-U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sz="1800" b="1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targetNamespace=</a:t>
            </a:r>
            <a:r>
              <a:rPr lang="en-US" sz="18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"http://wsb.saludo.negocio/" </a:t>
            </a:r>
            <a:r>
              <a:rPr lang="en-US" sz="18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xmlns:wsdl=</a:t>
            </a:r>
            <a:r>
              <a:rPr lang="en-U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"http://schemas.xmlsoap.org/wsdl/" </a:t>
            </a:r>
            <a:r>
              <a:rPr lang="en-US" sz="18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xmlns:tns=</a:t>
            </a:r>
            <a:r>
              <a:rPr lang="en-U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"http://wsb.saludo.negocio/" </a:t>
            </a:r>
            <a:r>
              <a:rPr lang="en-US" sz="18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xmlns:xsd=</a:t>
            </a:r>
            <a:r>
              <a:rPr lang="en-U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"http://www.w3.org/2001/XMLSchema" </a:t>
            </a:r>
            <a:r>
              <a:rPr lang="en-US" sz="1800" i="1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xmlns:soap=</a:t>
            </a:r>
            <a:r>
              <a:rPr lang="en-U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i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http://schemas.xmlsoap.org/wsdl/soap/"&gt;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5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37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JAX-WS.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>
                <a:solidFill>
                  <a:srgbClr val="3F7F7F"/>
                </a:solidFill>
                <a:latin typeface="Consolas" panose="020B0609020204030204" pitchFamily="49" charset="0"/>
              </a:rPr>
              <a:t>  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wsdl:portType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SalutationWSB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  <a:endParaRPr lang="es-ES" sz="1800" i="1" dirty="0">
              <a:solidFill>
                <a:srgbClr val="2A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wsdl:operation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"greet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 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wsdl:input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"greet" </a:t>
            </a:r>
            <a:r>
              <a:rPr lang="es-ES" sz="18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message=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tns:greet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&lt;/wsdl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:input&gt;.</a:t>
            </a:r>
          </a:p>
          <a:p>
            <a:pPr marL="0" indent="0">
              <a:buNone/>
            </a:pP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      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wsdl:output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greetResponse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8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message=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tns:greetResponse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&lt;/wsdl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:output&gt;.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&lt;/wsdl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:operation&gt;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</a:t>
            </a:r>
            <a:r>
              <a:rPr lang="es-ES" sz="1800" dirty="0">
                <a:solidFill>
                  <a:srgbClr val="3F7F7F"/>
                </a:solidFill>
                <a:latin typeface="Consolas" panose="020B0609020204030204" pitchFamily="49" charset="0"/>
              </a:rPr>
              <a:t>&lt;/wsdl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:portType&gt;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7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6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JAX-WS. Service annotations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122723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19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900" dirty="0">
                <a:solidFill>
                  <a:srgbClr val="3F7F7F"/>
                </a:solidFill>
                <a:latin typeface="Consolas" panose="020B0609020204030204" pitchFamily="49" charset="0"/>
              </a:rPr>
              <a:t>&lt; 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wsdl:binding </a:t>
            </a:r>
            <a:r>
              <a:rPr lang="es-ES" sz="19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9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GreetingWSBServiceSoapBinding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900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type=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i="1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tns:GreetingWSB</a:t>
            </a:r>
            <a:r>
              <a:rPr lang="es-ES" sz="19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  <a:endParaRPr lang="es-ES" sz="1900" i="1" dirty="0">
              <a:solidFill>
                <a:srgbClr val="2A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soap:binding </a:t>
            </a:r>
            <a:r>
              <a:rPr lang="es-ES" sz="1900" dirty="0" err="1">
                <a:solidFill>
                  <a:srgbClr val="7F007F"/>
                </a:solidFill>
                <a:latin typeface="Consolas" panose="020B0609020204030204" pitchFamily="49" charset="0"/>
              </a:rPr>
              <a:t>style=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i="1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document</a:t>
            </a:r>
            <a:r>
              <a:rPr lang="es-ES" sz="19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900" i="1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transport=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"http://schemas.xmlsoap.org/soap/http"</a:t>
            </a:r>
            <a:r>
              <a:rPr lang="es-ES" sz="1900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wsdl:operation </a:t>
            </a:r>
            <a:r>
              <a:rPr lang="es-ES" sz="19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"greet</a:t>
            </a:r>
            <a:r>
              <a:rPr lang="es-ES" sz="19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soap:operation </a:t>
            </a:r>
            <a:r>
              <a:rPr lang="es-ES" sz="1900" dirty="0" err="1">
                <a:solidFill>
                  <a:srgbClr val="7F007F"/>
                </a:solidFill>
                <a:latin typeface="Consolas" panose="020B0609020204030204" pitchFamily="49" charset="0"/>
              </a:rPr>
              <a:t>soapAction=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"" </a:t>
            </a:r>
            <a:r>
              <a:rPr lang="es-ES" sz="19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style=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document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wsdl:input </a:t>
            </a:r>
            <a:r>
              <a:rPr lang="es-ES" sz="19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"greet</a:t>
            </a:r>
            <a:r>
              <a:rPr lang="es-ES" sz="19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soap:body </a:t>
            </a:r>
            <a:r>
              <a:rPr lang="es-ES" sz="1900" dirty="0">
                <a:solidFill>
                  <a:srgbClr val="7F007F"/>
                </a:solidFill>
                <a:latin typeface="Consolas" panose="020B0609020204030204" pitchFamily="49" charset="0"/>
              </a:rPr>
              <a:t>use=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"literal"</a:t>
            </a:r>
            <a:r>
              <a:rPr lang="es-ES" sz="1900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&lt;/wsdl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:input&gt;.</a:t>
            </a:r>
          </a:p>
          <a:p>
            <a:pPr marL="0" indent="0">
              <a:buNone/>
            </a:pPr>
            <a:r>
              <a:rPr lang="es-ES" sz="19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  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wsdl:output </a:t>
            </a:r>
            <a:r>
              <a:rPr lang="es-ES" sz="19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9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greetResponse</a:t>
            </a:r>
            <a:r>
              <a:rPr lang="es-ES" sz="19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soap:body </a:t>
            </a:r>
            <a:r>
              <a:rPr lang="es-ES" sz="1900" dirty="0">
                <a:solidFill>
                  <a:srgbClr val="7F007F"/>
                </a:solidFill>
                <a:latin typeface="Consolas" panose="020B0609020204030204" pitchFamily="49" charset="0"/>
              </a:rPr>
              <a:t>use=</a:t>
            </a:r>
            <a:r>
              <a:rPr lang="es-ES" sz="1900" i="1" dirty="0">
                <a:solidFill>
                  <a:srgbClr val="2A00FF"/>
                </a:solidFill>
                <a:latin typeface="Consolas" panose="020B0609020204030204" pitchFamily="49" charset="0"/>
              </a:rPr>
              <a:t>"literal"</a:t>
            </a:r>
            <a:r>
              <a:rPr lang="es-ES" sz="1900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&lt;/wsdl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:output&gt;.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</a:t>
            </a:r>
            <a:r>
              <a:rPr lang="es-ES" sz="1900" dirty="0">
                <a:solidFill>
                  <a:srgbClr val="008080"/>
                </a:solidFill>
                <a:latin typeface="Consolas" panose="020B0609020204030204" pitchFamily="49" charset="0"/>
              </a:rPr>
              <a:t>&lt;/wsdl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:operation&gt;</a:t>
            </a:r>
          </a:p>
          <a:p>
            <a:pPr marL="0" indent="0">
              <a:buNone/>
            </a:pP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  </a:t>
            </a:r>
            <a:r>
              <a:rPr lang="es-ES" sz="1900" dirty="0">
                <a:solidFill>
                  <a:srgbClr val="3F7F7F"/>
                </a:solidFill>
                <a:latin typeface="Consolas" panose="020B0609020204030204" pitchFamily="49" charset="0"/>
              </a:rPr>
              <a:t>  &lt;/wsdl</a:t>
            </a:r>
            <a:r>
              <a:rPr lang="es-ES" sz="1900" dirty="0" err="1">
                <a:solidFill>
                  <a:srgbClr val="3F7F7F"/>
                </a:solidFill>
                <a:latin typeface="Consolas" panose="020B0609020204030204" pitchFamily="49" charset="0"/>
              </a:rPr>
              <a:t>:binding&gt;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3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3426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JAX-WS.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12272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......................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 smtClean="0">
                <a:solidFill>
                  <a:srgbClr val="3F7F7F"/>
                </a:solidFill>
                <a:latin typeface="Consolas" panose="020B0609020204030204" pitchFamily="49" charset="0"/>
              </a:rPr>
              <a:t>wsdl:service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SaludoWSBService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wsdl:port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name=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SalutationWSBPort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8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binding=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tns:SalutationWSBServiceSoapBinding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     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soap:address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location=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http://localhost:8080/saludoSOAP/services/SaludoWSBPort"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    &lt;/wsdl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:port&gt;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&lt;/wsdl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:service&gt;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&lt;/wsdl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:definitions&gt; </a:t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2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49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JAX-WS.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5173" y="1690688"/>
            <a:ext cx="11553986" cy="503078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In CXF the web service publication is declared in the file </a:t>
            </a:r>
            <a:r>
              <a:rPr lang="es-E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cxf-beans.xml</a:t>
            </a:r>
            <a:r>
              <a:rPr lang="es-ES" sz="3200" dirty="0" smtClean="0"/>
              <a:t>, which can contain more than one service in a project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&lt;? </a:t>
            </a:r>
            <a:r>
              <a:rPr lang="es-ES" sz="1800" dirty="0" err="1" smtClean="0">
                <a:solidFill>
                  <a:srgbClr val="3F7F7F"/>
                </a:solidFill>
                <a:latin typeface="Consolas" panose="020B0609020204030204" pitchFamily="49" charset="0"/>
              </a:rPr>
              <a:t>xml </a:t>
            </a:r>
            <a:r>
              <a:rPr lang="es-ES" sz="1800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version=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"1.0" </a:t>
            </a:r>
            <a:r>
              <a:rPr lang="es-ES" sz="1800" i="1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encoding=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"UTF-8"</a:t>
            </a:r>
            <a:r>
              <a:rPr lang="es-ES" sz="1800" i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?&gt;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 smtClean="0">
                <a:solidFill>
                  <a:srgbClr val="3F7F7F"/>
                </a:solidFill>
                <a:latin typeface="Consolas" panose="020B0609020204030204" pitchFamily="49" charset="0"/>
              </a:rPr>
              <a:t>beans </a:t>
            </a:r>
            <a:r>
              <a:rPr lang="es-ES" sz="1800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xmlns=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"http://www.springframework.org/schema/beans"</a:t>
            </a:r>
          </a:p>
          <a:p>
            <a:pPr marL="0" indent="0">
              <a:buNone/>
            </a:pP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       </a:t>
            </a:r>
            <a:r>
              <a:rPr lang="es-ES" sz="1800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xmlns:xsi=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"http://www.w3.org/2001/XMLSchema-instance"       </a:t>
            </a:r>
          </a:p>
          <a:p>
            <a:pPr marL="0" indent="0">
              <a:buNone/>
            </a:pP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       </a:t>
            </a:r>
            <a:r>
              <a:rPr lang="es-ES" sz="1800" i="1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xmlns:jaxws=</a:t>
            </a:r>
            <a:r>
              <a:rPr lang="es-ES" sz="1800" i="1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http://cxf.apache.org/jaxws"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       xsi:schemaLocation=</a:t>
            </a:r>
          </a:p>
          <a:p>
            <a:pPr marL="0" indent="0">
              <a:buNone/>
            </a:pP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		"http://www.springframework.org/schema/beans               </a:t>
            </a:r>
          </a:p>
          <a:p>
            <a:pPr marL="0" indent="0">
              <a:buNone/>
            </a:pP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		http://www.springframework.org/schema/beans/spring-beans-2.5.xsd </a:t>
            </a:r>
          </a:p>
          <a:p>
            <a:pPr marL="0" indent="0">
              <a:buNone/>
            </a:pPr>
            <a:r>
              <a:rPr lang="es-ES" sz="1800" i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		http://cxf.apache.org/jaxws http://cxf.apache.org/schemas/jaxws.xsd"&gt; </a:t>
            </a:r>
            <a:endParaRPr lang="es-ES" sz="1800" i="1" dirty="0">
              <a:solidFill>
                <a:srgbClr val="00808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3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35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Java Web Services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JAX-RS </a:t>
            </a:r>
            <a:endParaRPr lang="es-ES" dirty="0"/>
          </a:p>
          <a:p>
            <a:pPr lvl="1"/>
            <a:r>
              <a:rPr lang="es-ES" dirty="0"/>
              <a:t>Introduction</a:t>
            </a:r>
          </a:p>
          <a:p>
            <a:pPr lvl="1"/>
            <a:r>
              <a:rPr lang="es-ES" dirty="0"/>
              <a:t>Service Annotations</a:t>
            </a:r>
          </a:p>
          <a:p>
            <a:pPr lvl="1"/>
            <a:r>
              <a:rPr lang="es-ES" dirty="0"/>
              <a:t>API client</a:t>
            </a:r>
          </a:p>
          <a:p>
            <a:pPr lvl="1"/>
            <a:r>
              <a:rPr lang="es-ES" dirty="0"/>
              <a:t>Example</a:t>
            </a:r>
          </a:p>
          <a:p>
            <a:r>
              <a:rPr lang="es-ES" dirty="0" smtClean="0"/>
              <a:t>Conclusions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0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361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JAX-WS.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495586"/>
            <a:ext cx="10948261" cy="5067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b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&lt;!- If an SEI is used in a different package than the service, CXF puts in </a:t>
            </a:r>
            <a:r>
              <a:rPr lang="es-ES" sz="1800" b="1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xmln:tns </a:t>
            </a:r>
            <a:r>
              <a:rPr lang="es-ES" sz="1800" b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the </a:t>
            </a:r>
            <a:r>
              <a:rPr lang="es-ES" sz="1800" b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SEI's </a:t>
            </a:r>
            <a:r>
              <a:rPr lang="es-ES" sz="1800" b="1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namespace</a:t>
            </a:r>
            <a:r>
              <a:rPr lang="es-ES" sz="1800" b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, instead of the service's, and generate an error in </a:t>
            </a:r>
            <a:r>
              <a:rPr lang="es-ES" sz="1800" b="1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Tomcat </a:t>
            </a:r>
            <a:r>
              <a:rPr lang="es-ES" sz="1800" dirty="0" smtClean="0">
                <a:solidFill>
                  <a:srgbClr val="3F7F7F"/>
                </a:solidFill>
                <a:latin typeface="Consolas" panose="020B0609020204030204" pitchFamily="49" charset="0"/>
              </a:rPr>
              <a:t>--&gt;.    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3F7F7F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jaxws:endpoint </a:t>
            </a:r>
            <a:r>
              <a:rPr lang="es-ES" sz="1800" i="1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xmlns:tns=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"http://wsb.saludo.negocio/"</a:t>
            </a:r>
          </a:p>
          <a:p>
            <a:pPr marL="0" indent="0">
              <a:buNone/>
            </a:pP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			</a:t>
            </a:r>
            <a:r>
              <a:rPr lang="es-ES" sz="1800" dirty="0" smtClean="0">
                <a:solidFill>
                  <a:srgbClr val="7F007F"/>
                </a:solidFill>
                <a:latin typeface="Consolas" panose="020B0609020204030204" pitchFamily="49" charset="0"/>
              </a:rPr>
              <a:t>id=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endParaRPr lang="es-ES" sz="1800" i="1" dirty="0" smtClean="0">
              <a:solidFill>
                <a:srgbClr val="2A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			</a:t>
            </a:r>
            <a:r>
              <a:rPr lang="es-ES" sz="1800" i="1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implementor=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business.greeting.wsb.greetingWSB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s-ES" sz="1800" i="1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			</a:t>
            </a:r>
            <a:r>
              <a:rPr lang="es-ES" sz="1800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wsdlLocation=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wsdl/saludowsb</a:t>
            </a:r>
            <a:r>
              <a:rPr lang="es-ES" sz="1800" i="1" dirty="0" err="1" smtClean="0">
                <a:solidFill>
                  <a:srgbClr val="2A00FF"/>
                </a:solidFill>
                <a:latin typeface="Consolas" panose="020B0609020204030204" pitchFamily="49" charset="0"/>
              </a:rPr>
              <a:t>.wsdl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			</a:t>
            </a:r>
            <a:r>
              <a:rPr lang="es-ES" sz="1800" i="1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endpointName=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tns:SalutationWSBPort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".</a:t>
            </a:r>
          </a:p>
          <a:p>
            <a:pPr marL="0" indent="0">
              <a:buNone/>
            </a:pP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			</a:t>
            </a:r>
            <a:r>
              <a:rPr lang="es-ES" sz="1800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serviceName=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tns:SalutationWSBService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endParaRPr lang="es-ES" sz="1800" i="1" dirty="0" smtClean="0">
              <a:solidFill>
                <a:srgbClr val="2A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			</a:t>
            </a:r>
            <a:r>
              <a:rPr lang="es-ES" sz="1800" i="1" dirty="0" err="1" smtClean="0">
                <a:solidFill>
                  <a:srgbClr val="7F007F"/>
                </a:solidFill>
                <a:latin typeface="Consolas" panose="020B0609020204030204" pitchFamily="49" charset="0"/>
              </a:rPr>
              <a:t>address=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"/SalutationWSBPort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	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    	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jaxws:features&gt;</a:t>
            </a:r>
          </a:p>
          <a:p>
            <a:pPr marL="0" indent="0">
              <a:buNone/>
            </a:pP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	 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	   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bean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class=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org.apache.cxf.feature.LoggingFeature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	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    	&lt;/jaxws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:features&gt;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>
                <a:solidFill>
                  <a:srgbClr val="3F7F7F"/>
                </a:solidFill>
                <a:latin typeface="Consolas" panose="020B0609020204030204" pitchFamily="49" charset="0"/>
              </a:rPr>
              <a:t>&lt;/jaxws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:endpoint&gt;.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&lt;/beans&gt; </a:t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9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373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JAX-WS.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It is worth discussing whether or not it is necessary to define a </a:t>
            </a:r>
            <a:r>
              <a:rPr lang="es-ES" i="1" dirty="0" err="1" smtClean="0"/>
              <a:t>Service </a:t>
            </a:r>
            <a:r>
              <a:rPr lang="es-ES" i="1" dirty="0" err="1" smtClean="0"/>
              <a:t>Endpoint </a:t>
            </a:r>
            <a:r>
              <a:rPr lang="es-ES" i="1" dirty="0" smtClean="0"/>
              <a:t>Interface</a:t>
            </a:r>
            <a:r>
              <a:rPr lang="es-ES" dirty="0" smtClean="0"/>
              <a:t>, SEI.</a:t>
            </a:r>
          </a:p>
          <a:p>
            <a:pPr lvl="1"/>
            <a:r>
              <a:rPr lang="es-ES" dirty="0" smtClean="0"/>
              <a:t>Since the WSDL contract itself plays the role of an interface, it is not necessary to</a:t>
            </a:r>
          </a:p>
          <a:p>
            <a:pPr lvl="1"/>
            <a:r>
              <a:rPr lang="es-ES" dirty="0" smtClean="0"/>
              <a:t>Perhaps it is more appropriate to define web service in the context of a </a:t>
            </a:r>
            <a:r>
              <a:rPr lang="es-ES" i="1" dirty="0" smtClean="0"/>
              <a:t>web </a:t>
            </a:r>
            <a:r>
              <a:rPr lang="es-ES" i="1" dirty="0" err="1" smtClean="0"/>
              <a:t>service </a:t>
            </a:r>
            <a:r>
              <a:rPr lang="es-ES" i="1" dirty="0" err="1" smtClean="0"/>
              <a:t>broker. </a:t>
            </a:r>
            <a:r>
              <a:rPr lang="es-ES" dirty="0" smtClean="0"/>
              <a:t/>
            </a:r>
            <a:endParaRPr lang="es-ES" i="1" dirty="0" smtClean="0"/>
          </a:p>
          <a:p>
            <a:pPr lvl="1"/>
            <a:r>
              <a:rPr lang="es-ES" dirty="0" smtClean="0"/>
              <a:t>In any case, if you publish an SEI, you need to publish all its operations. In the case of a class, you do not need to</a:t>
            </a:r>
          </a:p>
          <a:p>
            <a:pPr marL="457200" lvl="1" indent="0">
              <a:buNone/>
            </a:pP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0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62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JAX-WS. Customer notes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On the client side there are also necessary annotations</a:t>
            </a:r>
          </a:p>
          <a:p>
            <a:r>
              <a:rPr lang="es-ES" dirty="0" smtClean="0"/>
              <a:t>In this case it is necessary to have an SEI, at least annotated with the values of </a:t>
            </a:r>
            <a:r>
              <a:rPr lang="es-E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targetNamepace </a:t>
            </a:r>
            <a:r>
              <a:rPr lang="es-ES" dirty="0" smtClean="0"/>
              <a:t>and </a:t>
            </a:r>
            <a:r>
              <a:rPr lang="es-E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es-E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ES" u="sng" dirty="0" smtClean="0"/>
          </a:p>
          <a:p>
            <a:pPr marL="0" indent="0">
              <a:buNone/>
            </a:pPr>
            <a:r>
              <a:rPr lang="en-US" sz="1800" b="1" dirty="0">
                <a:solidFill>
                  <a:srgbClr val="646464"/>
                </a:solidFill>
                <a:latin typeface="Consolas" panose="020B0609020204030204" pitchFamily="49" charset="0"/>
              </a:rPr>
              <a:t>@WebService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targetNamespace 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800" b="1" dirty="0">
                <a:solidFill>
                  <a:srgbClr val="2A00FF"/>
                </a:solidFill>
                <a:latin typeface="Consolas" panose="020B0609020204030204" pitchFamily="49" charset="0"/>
              </a:rPr>
              <a:t>"http://wsb.saludo.negocio/"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name = </a:t>
            </a:r>
            <a:r>
              <a:rPr lang="en-US" sz="18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</a:t>
            </a:r>
            <a:r>
              <a:rPr lang="en-US" sz="18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>
                <a:solidFill>
                  <a:srgbClr val="7F0055"/>
                </a:solidFill>
                <a:latin typeface="Consolas" panose="020B0609020204030204" pitchFamily="49" charset="0"/>
              </a:rPr>
              <a:t>interface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Salutation {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greet(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5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1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JAX-WS. </a:t>
            </a:r>
            <a:r>
              <a:rPr lang="es-ES" dirty="0"/>
              <a:t>Customer notes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Otherwise, we simply need to instantiate the </a:t>
            </a:r>
            <a:r>
              <a:rPr lang="es-E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javax.xml.ws.Service </a:t>
            </a:r>
            <a:r>
              <a:rPr lang="es-ES" dirty="0" smtClean="0"/>
              <a:t>class</a:t>
            </a:r>
            <a:r>
              <a:rPr lang="es-ES" dirty="0" smtClean="0"/>
              <a:t>, which is the JAX-WS SOAP access proxy factory.</a:t>
            </a:r>
          </a:p>
          <a:p>
            <a:r>
              <a:rPr lang="es-ES" dirty="0" smtClean="0"/>
              <a:t>The proxy needs the access data to the web service implementation, which is provided with an instance of </a:t>
            </a:r>
            <a:r>
              <a:rPr lang="es-E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java.xml.namespace.Qname</a:t>
            </a:r>
            <a:r>
              <a:rPr lang="es-ES" dirty="0" smtClean="0"/>
              <a:t>, with the values of the </a:t>
            </a:r>
            <a:r>
              <a:rPr lang="es-ES" dirty="0" smtClean="0"/>
              <a:t>service provider's </a:t>
            </a:r>
            <a:r>
              <a:rPr lang="es-E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targetNamespace </a:t>
            </a:r>
            <a:r>
              <a:rPr lang="es-ES" dirty="0" smtClean="0"/>
              <a:t>and </a:t>
            </a:r>
            <a:r>
              <a:rPr lang="es-E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serviceName.</a:t>
            </a:r>
            <a:r>
              <a:rPr lang="es-ES" dirty="0" smtClean="0"/>
              <a:t> You also need the access URL to the WSDL contract</a:t>
            </a:r>
          </a:p>
          <a:p>
            <a:r>
              <a:rPr lang="es-ES" dirty="0" smtClean="0"/>
              <a:t>This proxy instantiates the SEI defined in the client, from the WSDL contract.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42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JAX-WS. </a:t>
            </a:r>
            <a:r>
              <a:rPr lang="es-ES" dirty="0"/>
              <a:t>Customer notes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QName </a:t>
            </a: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SERVICE_NAME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800" dirty="0">
                <a:solidFill>
                  <a:srgbClr val="7F0055"/>
                </a:solidFill>
                <a:latin typeface="Consolas" panose="020B0609020204030204" pitchFamily="49" charset="0"/>
              </a:rPr>
              <a:t>new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QName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"http://wsb.saludo.negocio/"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SaludoWSBService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URL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wsdlURL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800" dirty="0">
                <a:solidFill>
                  <a:srgbClr val="7F0055"/>
                </a:solidFill>
                <a:latin typeface="Consolas" panose="020B0609020204030204" pitchFamily="49" charset="0"/>
              </a:rPr>
              <a:t>new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URL(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http://localhost:8080/saludoSOAP/wsdl/saludowsb.wsdl"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Service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ss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Service.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create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wsdlURL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SERVICE_NAME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Greeting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port=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ss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.getPort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main.Greeting. </a:t>
            </a:r>
            <a:r>
              <a:rPr lang="es-E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s-E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response=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port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.greet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s-ES" sz="18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/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7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JAX-RS. Introduction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JAX-RS facilitates both the invocation and response processing of REST web services.</a:t>
            </a:r>
          </a:p>
          <a:p>
            <a:r>
              <a:rPr lang="es-ES_tradnl" dirty="0" smtClean="0"/>
              <a:t>Like JAX-WS, it uses </a:t>
            </a:r>
            <a:r>
              <a:rPr lang="es-ES_tradnl" dirty="0"/>
              <a:t>Java </a:t>
            </a:r>
            <a:r>
              <a:rPr lang="es-ES_tradnl" sz="2400" dirty="0">
                <a:latin typeface="Courier New" pitchFamily="49" charset="0"/>
                <a:cs typeface="Courier New" pitchFamily="49" charset="0"/>
              </a:rPr>
              <a:t>@anotations</a:t>
            </a:r>
            <a:r>
              <a:rPr lang="es-ES_tradnl" dirty="0" smtClean="0"/>
              <a:t>, to generate the REST web service implementation. </a:t>
            </a:r>
            <a:endParaRPr lang="es-ES_tradnl" dirty="0"/>
          </a:p>
          <a:p>
            <a:r>
              <a:rPr lang="es-ES_tradnl" dirty="0"/>
              <a:t>It is used together with JAXB (</a:t>
            </a:r>
            <a:r>
              <a:rPr lang="es-ES" i="1" dirty="0"/>
              <a:t>Java </a:t>
            </a:r>
            <a:r>
              <a:rPr lang="es-ES" i="1" dirty="0" err="1"/>
              <a:t>Architecture </a:t>
            </a:r>
            <a:r>
              <a:rPr lang="es-ES" i="1" dirty="0" err="1"/>
              <a:t>for </a:t>
            </a:r>
            <a:r>
              <a:rPr lang="es-ES" i="1" dirty="0"/>
              <a:t>XML </a:t>
            </a:r>
            <a:r>
              <a:rPr lang="es-ES" i="1" dirty="0" err="1"/>
              <a:t>Bind</a:t>
            </a:r>
            <a:r>
              <a:rPr lang="es-ES" dirty="0"/>
              <a:t>), which maps Java classes to XML schemas and vice versa.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1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9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References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56102"/>
            <a:ext cx="10515600" cy="4820861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Apache CXF </a:t>
            </a:r>
            <a:r>
              <a:rPr lang="es-ES" dirty="0" err="1" smtClean="0"/>
              <a:t>User's </a:t>
            </a:r>
            <a:r>
              <a:rPr lang="es-ES" dirty="0" err="1" smtClean="0"/>
              <a:t>Guide</a:t>
            </a:r>
            <a:r>
              <a:rPr lang="es-ES" dirty="0" smtClean="0"/>
              <a:t>, </a:t>
            </a:r>
            <a:r>
              <a:rPr lang="es-ES" dirty="0" smtClean="0">
                <a:hlinkClick r:id="rId2"/>
              </a:rPr>
              <a:t>http://cxf.apache.org/docs/index.html </a:t>
            </a:r>
            <a:endParaRPr lang="es-ES" dirty="0" smtClean="0"/>
          </a:p>
          <a:p>
            <a:r>
              <a:rPr lang="es-ES_tradnl" dirty="0" smtClean="0"/>
              <a:t>Bill </a:t>
            </a:r>
            <a:r>
              <a:rPr lang="es-ES_tradnl" dirty="0" err="1" smtClean="0"/>
              <a:t>Burke</a:t>
            </a:r>
            <a:r>
              <a:rPr lang="es-ES_tradnl" dirty="0" smtClean="0"/>
              <a:t>, </a:t>
            </a:r>
            <a:r>
              <a:rPr lang="es-ES_tradnl" i="1" dirty="0" err="1" smtClean="0"/>
              <a:t>RESTful </a:t>
            </a:r>
            <a:r>
              <a:rPr lang="es-ES_tradnl" i="1" dirty="0" smtClean="0"/>
              <a:t>Java </a:t>
            </a:r>
            <a:r>
              <a:rPr lang="es-ES_tradnl" i="1" dirty="0" err="1" smtClean="0"/>
              <a:t>with </a:t>
            </a:r>
            <a:r>
              <a:rPr lang="es-ES_tradnl" i="1" dirty="0" smtClean="0"/>
              <a:t>JAX-RS 2.0, </a:t>
            </a:r>
            <a:r>
              <a:rPr lang="es-ES_tradnl" i="1" dirty="0" err="1" smtClean="0"/>
              <a:t>Second </a:t>
            </a:r>
            <a:r>
              <a:rPr lang="es-ES_tradnl" i="1" dirty="0" err="1" smtClean="0"/>
              <a:t>Edition</a:t>
            </a:r>
            <a:r>
              <a:rPr lang="es-ES_tradnl" i="1" dirty="0" smtClean="0"/>
              <a:t>, </a:t>
            </a:r>
            <a:r>
              <a:rPr lang="es-ES_tradnl" i="1" dirty="0" err="1" smtClean="0"/>
              <a:t>O'Reilly, </a:t>
            </a:r>
            <a:r>
              <a:rPr lang="es-ES_tradnl" i="1" dirty="0" smtClean="0"/>
              <a:t>2013 </a:t>
            </a:r>
            <a:r>
              <a:rPr lang="es-ES_tradnl" i="1" dirty="0" smtClean="0"/>
              <a:t/>
            </a:r>
            <a:endParaRPr lang="es-ES_tradnl" dirty="0" smtClean="0"/>
          </a:p>
          <a:p>
            <a:r>
              <a:rPr lang="es-ES_tradnl" dirty="0" smtClean="0"/>
              <a:t>B.V. </a:t>
            </a:r>
            <a:r>
              <a:rPr lang="es-ES_tradnl" dirty="0" err="1" smtClean="0"/>
              <a:t>Kumar</a:t>
            </a:r>
            <a:r>
              <a:rPr lang="es-ES_tradnl" dirty="0" smtClean="0"/>
              <a:t>, P. </a:t>
            </a:r>
            <a:r>
              <a:rPr lang="es-ES_tradnl" dirty="0" err="1" smtClean="0"/>
              <a:t>Narayan</a:t>
            </a:r>
            <a:r>
              <a:rPr lang="es-ES_tradnl" dirty="0" smtClean="0"/>
              <a:t>, T. </a:t>
            </a:r>
            <a:r>
              <a:rPr lang="es-ES_tradnl" dirty="0" err="1" smtClean="0"/>
              <a:t>Ng</a:t>
            </a:r>
            <a:r>
              <a:rPr lang="es-ES_tradnl" dirty="0" smtClean="0"/>
              <a:t>, </a:t>
            </a:r>
            <a:r>
              <a:rPr lang="es-ES_tradnl" i="1" dirty="0" err="1" smtClean="0"/>
              <a:t>Implementing </a:t>
            </a:r>
            <a:r>
              <a:rPr lang="es-ES_tradnl" i="1" dirty="0" smtClean="0"/>
              <a:t>SOA </a:t>
            </a:r>
            <a:r>
              <a:rPr lang="es-ES_tradnl" i="1" dirty="0" err="1" smtClean="0"/>
              <a:t>using </a:t>
            </a:r>
            <a:r>
              <a:rPr lang="es-ES_tradnl" i="1" dirty="0" smtClean="0"/>
              <a:t>Java EE</a:t>
            </a:r>
            <a:r>
              <a:rPr lang="es-ES_tradnl" dirty="0" smtClean="0"/>
              <a:t>, Addison-Wesley Professional, 2010</a:t>
            </a:r>
          </a:p>
          <a:p>
            <a:r>
              <a:rPr lang="es-ES_tradnl" dirty="0" smtClean="0"/>
              <a:t>Javatips.net, Apache CXF </a:t>
            </a:r>
            <a:r>
              <a:rPr lang="es-ES_tradnl" dirty="0" err="1" smtClean="0"/>
              <a:t>with </a:t>
            </a:r>
            <a:r>
              <a:rPr lang="es-ES_tradnl" dirty="0"/>
              <a:t>Jackson, </a:t>
            </a:r>
            <a:r>
              <a:rPr lang="es-ES_tradnl" dirty="0" smtClean="0"/>
              <a:t>https://www.javatips.net/blog/apache-cxf-with-jackson </a:t>
            </a:r>
            <a:endParaRPr lang="es-ES_tradnl" dirty="0"/>
          </a:p>
          <a:p>
            <a:r>
              <a:rPr lang="es-ES_tradnl" dirty="0" smtClean="0"/>
              <a:t>JAX-RS: Data </a:t>
            </a:r>
            <a:r>
              <a:rPr lang="es-ES_tradnl" dirty="0" err="1" smtClean="0"/>
              <a:t>Bindings </a:t>
            </a:r>
            <a:r>
              <a:rPr lang="es-ES_tradnl" dirty="0" smtClean="0"/>
              <a:t>http://cxf.apache.org/docs/jax-rs-data-bindings.html#JAX-RSDataBindings-JSONsupport  </a:t>
            </a:r>
          </a:p>
          <a:p>
            <a:r>
              <a:rPr lang="es-ES_tradnl" dirty="0" smtClean="0"/>
              <a:t>Mark </a:t>
            </a:r>
            <a:r>
              <a:rPr lang="es-ES_tradnl" dirty="0"/>
              <a:t>D. Hansen, </a:t>
            </a:r>
            <a:r>
              <a:rPr lang="es-ES_tradnl" i="1" dirty="0"/>
              <a:t>SOA </a:t>
            </a:r>
            <a:r>
              <a:rPr lang="es-ES_tradnl" i="1" dirty="0" err="1"/>
              <a:t>Using </a:t>
            </a:r>
            <a:r>
              <a:rPr lang="es-ES_tradnl" i="1" dirty="0"/>
              <a:t>Java Web </a:t>
            </a:r>
            <a:r>
              <a:rPr lang="es-ES_tradnl" i="1" dirty="0" err="1"/>
              <a:t>Services</a:t>
            </a:r>
            <a:r>
              <a:rPr lang="es-ES_tradnl" dirty="0"/>
              <a:t>, Prentice Hall, 2007</a:t>
            </a:r>
          </a:p>
          <a:p>
            <a:r>
              <a:rPr lang="es-ES" dirty="0" smtClean="0"/>
              <a:t>Oracle Java </a:t>
            </a:r>
            <a:r>
              <a:rPr lang="es-ES" dirty="0" err="1" smtClean="0"/>
              <a:t>Platform</a:t>
            </a:r>
            <a:r>
              <a:rPr lang="es-ES" dirty="0" smtClean="0"/>
              <a:t>, Enterprise </a:t>
            </a:r>
            <a:r>
              <a:rPr lang="es-ES" dirty="0" err="1" smtClean="0"/>
              <a:t>Edition </a:t>
            </a:r>
            <a:r>
              <a:rPr lang="es-ES" dirty="0"/>
              <a:t>(Java EE) 7, </a:t>
            </a:r>
            <a:r>
              <a:rPr lang="es-ES" dirty="0" smtClean="0"/>
              <a:t>https://docs.oracle.com/javaee/7/index.html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5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27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JAX-RS. Service annotations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 this case, there are only annotations on the side that implements the service:</a:t>
            </a:r>
          </a:p>
          <a:p>
            <a:pPr lvl="1"/>
            <a:r>
              <a:rPr lang="es-E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@Path</a:t>
            </a:r>
            <a:r>
              <a:rPr lang="es-ES" dirty="0" smtClean="0"/>
              <a:t>: identifies the template URI that gives access to the service</a:t>
            </a:r>
          </a:p>
          <a:p>
            <a:pPr lvl="1"/>
            <a:r>
              <a:rPr lang="es-E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@xParam</a:t>
            </a:r>
            <a:r>
              <a:rPr lang="es-ES" dirty="0" smtClean="0"/>
              <a:t>: parameters extracted from the URI via patterns</a:t>
            </a:r>
          </a:p>
          <a:p>
            <a:pPr lvl="1"/>
            <a:r>
              <a:rPr lang="es-E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@POST</a:t>
            </a:r>
            <a:r>
              <a:rPr lang="es-ES" dirty="0" smtClean="0"/>
              <a:t>, </a:t>
            </a:r>
            <a:r>
              <a:rPr lang="es-E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@GET</a:t>
            </a:r>
            <a:r>
              <a:rPr lang="es-ES" dirty="0" smtClean="0"/>
              <a:t>, </a:t>
            </a:r>
            <a:r>
              <a:rPr lang="es-E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@PUT</a:t>
            </a:r>
            <a:r>
              <a:rPr lang="es-ES" dirty="0" smtClean="0"/>
              <a:t>, </a:t>
            </a:r>
            <a:r>
              <a:rPr lang="es-E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@DELETE</a:t>
            </a:r>
            <a:r>
              <a:rPr lang="es-ES" dirty="0" smtClean="0"/>
              <a:t>: identify the HTTP access methods, which invoke precisely the methods of the classes they annotate.</a:t>
            </a:r>
          </a:p>
          <a:p>
            <a:pPr lvl="1"/>
            <a:r>
              <a:rPr lang="es-E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@Consumes</a:t>
            </a:r>
            <a:r>
              <a:rPr lang="es-ES" dirty="0" smtClean="0"/>
              <a:t>: MIME media type received by a web service</a:t>
            </a:r>
          </a:p>
          <a:p>
            <a:pPr lvl="1"/>
            <a:r>
              <a:rPr lang="es-E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@Produces</a:t>
            </a:r>
            <a:r>
              <a:rPr lang="es-ES" dirty="0" smtClean="0"/>
              <a:t>: MIME media type produced by a web service</a:t>
            </a:r>
          </a:p>
          <a:p>
            <a:pPr marL="457200" lvl="1" indent="0"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0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5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07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@Path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"/greeting/wsb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SalutationWSB </a:t>
            </a:r>
            <a:r>
              <a:rPr lang="es-E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endParaRPr lang="es-ES" sz="1800" dirty="0" smtClean="0">
              <a:solidFill>
                <a:srgbClr val="64646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@GET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@Path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"{firstname}/{lastname}"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@Produces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text/plain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@PathParam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"firstName"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firstName, </a:t>
            </a:r>
            <a:b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		      @PathParam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"lastName"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FactoriaNegocio.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getInstancia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nuevoSaludo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().saludar(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nombre+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""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+apellido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2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15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5"/>
            <a:ext cx="11095495" cy="4351338"/>
          </a:xfrm>
        </p:spPr>
        <p:txBody>
          <a:bodyPr>
            <a:normAutofit/>
          </a:bodyPr>
          <a:lstStyle/>
          <a:p>
            <a:r>
              <a:rPr lang="es-ES" dirty="0" smtClean="0"/>
              <a:t>The linking of the </a:t>
            </a:r>
            <a:r>
              <a:rPr lang="es-ES" dirty="0" smtClean="0"/>
              <a:t>input </a:t>
            </a:r>
            <a:r>
              <a:rPr lang="es-ES" dirty="0" err="1" smtClean="0"/>
              <a:t>URLs </a:t>
            </a:r>
            <a:r>
              <a:rPr lang="es-ES" dirty="0" smtClean="0"/>
              <a:t>with the classes is done through the </a:t>
            </a:r>
            <a:r>
              <a:rPr lang="es-E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web.xml </a:t>
            </a:r>
            <a:r>
              <a:rPr lang="es-ES" dirty="0" smtClean="0"/>
              <a:t>file</a:t>
            </a:r>
            <a:r>
              <a:rPr lang="es-ES" dirty="0" smtClean="0"/>
              <a:t>, which can define several services including several </a:t>
            </a:r>
            <a:r>
              <a:rPr lang="es-E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servlet </a:t>
            </a:r>
            <a:r>
              <a:rPr lang="es-ES" dirty="0" smtClean="0"/>
              <a:t>definitions </a:t>
            </a:r>
            <a:r>
              <a:rPr lang="es-ES" dirty="0" smtClean="0"/>
              <a:t>(unique name) and several </a:t>
            </a:r>
            <a:r>
              <a:rPr lang="es-E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servlet-mapping</a:t>
            </a:r>
            <a:endParaRPr lang="es-E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s-ES" sz="1800" dirty="0" smtClean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&lt;?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xml </a:t>
            </a:r>
            <a:r>
              <a:rPr lang="es-ES" sz="1800" dirty="0" err="1">
                <a:solidFill>
                  <a:srgbClr val="7F007F"/>
                </a:solidFill>
                <a:latin typeface="Consolas" panose="020B0609020204030204" pitchFamily="49" charset="0"/>
              </a:rPr>
              <a:t>version=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"1.0" </a:t>
            </a:r>
            <a:r>
              <a:rPr lang="es-ES" sz="1800" i="1" dirty="0" err="1">
                <a:solidFill>
                  <a:srgbClr val="7F007F"/>
                </a:solidFill>
                <a:latin typeface="Consolas" panose="020B0609020204030204" pitchFamily="49" charset="0"/>
              </a:rPr>
              <a:t>encoding=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"UTF-8"</a:t>
            </a:r>
            <a:r>
              <a:rPr lang="es-ES" sz="1800" i="1" dirty="0">
                <a:solidFill>
                  <a:srgbClr val="008080"/>
                </a:solidFill>
                <a:latin typeface="Consolas" panose="020B0609020204030204" pitchFamily="49" charset="0"/>
              </a:rPr>
              <a:t>?&gt;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de-DE" sz="1800" dirty="0">
                <a:solidFill>
                  <a:srgbClr val="3F7F7F"/>
                </a:solidFill>
                <a:latin typeface="Consolas" panose="020B0609020204030204" pitchFamily="49" charset="0"/>
              </a:rPr>
              <a:t>web-app </a:t>
            </a:r>
            <a:r>
              <a:rPr lang="de-DE" sz="1800" dirty="0">
                <a:solidFill>
                  <a:srgbClr val="7F007F"/>
                </a:solidFill>
                <a:latin typeface="Consolas" panose="020B0609020204030204" pitchFamily="49" charset="0"/>
              </a:rPr>
              <a:t>xmlns:xsi=</a:t>
            </a:r>
            <a:r>
              <a:rPr lang="de-DE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de-DE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http://www.w3.org/2001/XMLSchema-instance"   </a:t>
            </a:r>
          </a:p>
          <a:p>
            <a:pPr marL="0" indent="0">
              <a:buNone/>
            </a:pPr>
            <a:r>
              <a:rPr lang="de-DE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	  </a:t>
            </a:r>
            <a:r>
              <a:rPr lang="de-DE" sz="1800" i="1" dirty="0" smtClean="0">
                <a:solidFill>
                  <a:srgbClr val="7F007F"/>
                </a:solidFill>
                <a:latin typeface="Consolas" panose="020B0609020204030204" pitchFamily="49" charset="0"/>
              </a:rPr>
              <a:t>xmlns=</a:t>
            </a:r>
            <a:r>
              <a:rPr lang="de-DE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"http://java.sun.com/xml/ns/javaee" </a:t>
            </a:r>
            <a:endParaRPr lang="de-DE" sz="1800" i="1" dirty="0" smtClean="0">
              <a:solidFill>
                <a:srgbClr val="2A00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de-DE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	  </a:t>
            </a:r>
            <a:r>
              <a:rPr lang="de-DE" sz="1800" i="1" dirty="0" smtClean="0">
                <a:solidFill>
                  <a:srgbClr val="7F007F"/>
                </a:solidFill>
                <a:latin typeface="Consolas" panose="020B0609020204030204" pitchFamily="49" charset="0"/>
              </a:rPr>
              <a:t>xsi:schemaLocation=</a:t>
            </a:r>
            <a:r>
              <a:rPr lang="de-DE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"http://java.sun.com/xml/ns/javaee http://java.sun.com/xml/ns/javaee/web-app_3_0.xsd" </a:t>
            </a:r>
            <a:r>
              <a:rPr lang="de-DE" sz="1800" i="1" dirty="0">
                <a:solidFill>
                  <a:srgbClr val="7F007F"/>
                </a:solidFill>
                <a:latin typeface="Consolas" panose="020B0609020204030204" pitchFamily="49" charset="0"/>
              </a:rPr>
              <a:t>version=</a:t>
            </a:r>
            <a:r>
              <a:rPr lang="de-DE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de-DE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3.0</a:t>
            </a:r>
            <a:r>
              <a:rPr lang="de-DE" sz="1800" i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39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6355" y="1349830"/>
            <a:ext cx="11068594" cy="523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</a:t>
            </a:r>
            <a:r>
              <a:rPr lang="es-ES" sz="1800" dirty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servlet&gt;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servlet-name&gt;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CXFServlet&lt;/servlet-name&gt;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 smtClean="0">
                <a:solidFill>
                  <a:srgbClr val="3F7F7F"/>
                </a:solidFill>
                <a:latin typeface="Consolas" panose="020B0609020204030204" pitchFamily="49" charset="0"/>
              </a:rPr>
              <a:t>servlet-class&gt; 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org.apache.cxf.jaxrs.servlet.CXFNonSpringJaxrsServlet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     &lt;/servlet-class&gt;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init-param&gt;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>
                <a:solidFill>
                  <a:srgbClr val="3F7F7F"/>
                </a:solidFill>
                <a:latin typeface="Consolas" panose="020B0609020204030204" pitchFamily="49" charset="0"/>
              </a:rPr>
              <a:t>param-name&gt;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jaxrs.serviceClasses&lt;/param-name&gt;.</a:t>
            </a:r>
          </a:p>
          <a:p>
            <a:pPr marL="0" indent="0">
              <a:buNone/>
            </a:pPr>
            <a:r>
              <a:rPr lang="es-E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s-ES" sz="1800" b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param-value&gt;business.greeting.wsb.GreetingWSB&lt;/param-value&gt;.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     &lt;/init-param&gt;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>
                <a:solidFill>
                  <a:srgbClr val="3F7F7F"/>
                </a:solidFill>
                <a:latin typeface="Consolas" panose="020B0609020204030204" pitchFamily="49" charset="0"/>
              </a:rPr>
              <a:t>&lt;load-on-startup&gt;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1&lt;/load-on-startup&gt;.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  &lt;/servlet&gt; </a:t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50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 smtClean="0">
                <a:solidFill>
                  <a:srgbClr val="3F7F7F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  &lt; </a:t>
            </a:r>
            <a:r>
              <a:rPr lang="es-ES" sz="1800" dirty="0" err="1" smtClean="0">
                <a:solidFill>
                  <a:srgbClr val="3F7F7F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servlet-mapping&gt;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dirty="0" err="1" smtClean="0">
                <a:solidFill>
                  <a:srgbClr val="3F7F7F"/>
                </a:solidFill>
                <a:latin typeface="Consolas" panose="020B0609020204030204" pitchFamily="49" charset="0"/>
              </a:rPr>
              <a:t>servlet-name&gt; 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CXFServlet&lt;/servlet-name&gt;</a:t>
            </a:r>
          </a:p>
          <a:p>
            <a:pPr marL="0" indent="0">
              <a:buNone/>
            </a:pPr>
            <a:r>
              <a:rPr lang="es-E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s-ES" sz="1800" b="1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 </a:t>
            </a:r>
            <a:r>
              <a:rPr lang="es-ES" sz="1800" b="1" dirty="0" err="1" smtClean="0">
                <a:solidFill>
                  <a:srgbClr val="3F7F7F"/>
                </a:solidFill>
                <a:latin typeface="Consolas" panose="020B0609020204030204" pitchFamily="49" charset="0"/>
              </a:rPr>
              <a:t>url-pattern&gt; </a:t>
            </a:r>
            <a:r>
              <a:rPr lang="es-E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/services/*&lt;/url-pattern&gt;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  &lt;/servlet-mapping&gt;.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&lt;/web-app&gt; </a:t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0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2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40741"/>
          </a:xfrm>
        </p:spPr>
        <p:txBody>
          <a:bodyPr>
            <a:normAutofit/>
          </a:bodyPr>
          <a:lstStyle/>
          <a:p>
            <a:r>
              <a:rPr lang="es-ES" sz="3000" dirty="0" smtClean="0"/>
              <a:t>JAX-RS is quite flexible with respect to the @Path annotation</a:t>
            </a:r>
            <a:r>
              <a:rPr lang="es-ES" sz="3000" dirty="0" smtClean="0"/>
              <a:t>, so the following annotations correspond to the same URL:</a:t>
            </a:r>
          </a:p>
          <a:p>
            <a:pPr marL="0" indent="0">
              <a:buNone/>
            </a:pPr>
            <a:r>
              <a:rPr lang="es-ES" sz="1800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 http://localhost:8080/saludoREST/servicios/saludo/wsb/Charlton/Heston</a:t>
            </a:r>
            <a:endParaRPr lang="es-ES" sz="1800" dirty="0" smtClean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s-ES" sz="1800" dirty="0" smtClean="0">
              <a:solidFill>
                <a:srgbClr val="646464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@Path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"/greeting/wsb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s-E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SalutationWSB </a:t>
            </a:r>
            <a:r>
              <a:rPr lang="es-E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@GET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@Path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"/{firstname}/{lastname}</a:t>
            </a:r>
            <a:r>
              <a:rPr lang="es-ES" sz="18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..............................</a:t>
            </a:r>
          </a:p>
          <a:p>
            <a:pPr marL="457200" lvl="1" indent="0">
              <a:buNone/>
            </a:pPr>
            <a:endParaRPr lang="es-ES" sz="1800" dirty="0" smtClean="0">
              <a:solidFill>
                <a:srgbClr val="646464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@Path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"/greeting/wsb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s-ES" sz="18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SalutationWSB </a:t>
            </a:r>
            <a:r>
              <a:rPr lang="es-E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@GET</a:t>
            </a:r>
          </a:p>
          <a:p>
            <a:pPr marL="457200" lvl="1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@Path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"{firstname}/{lastname}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..............................</a:t>
            </a: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2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50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It is worth mentioning that JAX-RS can manage different types of parameters:</a:t>
            </a:r>
          </a:p>
          <a:p>
            <a:pPr lvl="1"/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@PathParam</a:t>
            </a:r>
            <a:r>
              <a:rPr lang="es-ES" dirty="0" smtClean="0"/>
              <a:t>: patterns identified in the URL. For example,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http://localhost:8080/saludoREST/servicios/saludo/wsb/Charlton/Heston</a:t>
            </a:r>
          </a:p>
          <a:p>
            <a:pPr lvl="1"/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MatrixParam</a:t>
            </a:r>
            <a:r>
              <a:rPr lang="es-ES" dirty="0" smtClean="0"/>
              <a:t>: value name pairs in the URL, preceded by ";". For example,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http://servidor.es/producto/crear/27;active=false</a:t>
            </a:r>
          </a:p>
          <a:p>
            <a:pPr lvl="1"/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@QueryParam</a:t>
            </a:r>
            <a:r>
              <a:rPr lang="es-ES" dirty="0" smtClean="0"/>
              <a:t>: traditional parameters in </a:t>
            </a:r>
            <a:r>
              <a:rPr lang="es-ES" dirty="0" err="1" smtClean="0"/>
              <a:t>URLs</a:t>
            </a:r>
            <a:r>
              <a:rPr lang="es-ES" dirty="0" smtClean="0"/>
              <a:t>. For example: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http: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//localhost:8080/saludoREST/saludo/wsb?nombre=Miguel&amp;apellido=Ríos</a:t>
            </a:r>
          </a:p>
          <a:p>
            <a:pPr lvl="1"/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@FormParam</a:t>
            </a:r>
            <a:r>
              <a:rPr lang="es-ES" dirty="0"/>
              <a:t>: parameters coming from forms</a:t>
            </a:r>
          </a:p>
          <a:p>
            <a:pPr lvl="1"/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1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6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lvl="1"/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@HeaderParam</a:t>
            </a:r>
            <a:r>
              <a:rPr lang="es-ES" dirty="0" smtClean="0"/>
              <a:t>: parameters included in the HTTP header</a:t>
            </a:r>
          </a:p>
          <a:p>
            <a:pPr lvl="1"/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@CookieParam</a:t>
            </a:r>
            <a:r>
              <a:rPr lang="es-ES" dirty="0" smtClean="0"/>
              <a:t>: parameters included in cookies</a:t>
            </a:r>
          </a:p>
          <a:p>
            <a:pPr lvl="1"/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@BeanParam</a:t>
            </a:r>
            <a:r>
              <a:rPr lang="es-ES" dirty="0" smtClean="0"/>
              <a:t>: classes built automatically from parameters. For example,</a:t>
            </a:r>
          </a:p>
          <a:p>
            <a:pPr marL="914400" lvl="2" indent="0">
              <a:buNone/>
            </a:pP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CustomerInput 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914400" lvl="2" indent="0">
              <a:buNone/>
            </a:pP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@FormParam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914400" lvl="2" indent="0">
              <a:buNone/>
            </a:pP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@FormParam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914400" lvl="2" indent="0">
              <a:buNone/>
            </a:pP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@HeaderParam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("Content-Type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914400" lvl="2" indent="0">
              <a:buNone/>
            </a:pP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	StringContentType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914400" lvl="2" indent="0">
              <a:buNone/>
            </a:pP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getFirstName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}</a:t>
            </a:r>
          </a:p>
          <a:p>
            <a:pPr marL="914400" lvl="2" indent="0">
              <a:buNone/>
            </a:pP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…………….. }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32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@Path</a:t>
            </a: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("/customers</a:t>
            </a: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CustomerResource </a:t>
            </a: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endParaRPr lang="es-E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@POST</a:t>
            </a:r>
          </a:p>
          <a:p>
            <a:pPr marL="0" indent="0">
              <a:buNone/>
            </a:pP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createCustomer</a:t>
            </a: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(@BeanParam </a:t>
            </a: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CustomerInput </a:t>
            </a:r>
            <a:r>
              <a:rPr lang="es-E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newCust</a:t>
            </a: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........}</a:t>
            </a:r>
          </a:p>
          <a:p>
            <a:pPr marL="0" indent="0">
              <a:buNone/>
            </a:pPr>
            <a:r>
              <a:rPr lang="es-E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…………………………………………………….</a:t>
            </a:r>
          </a:p>
          <a:p>
            <a:pPr marL="0" indent="0">
              <a:buNone/>
            </a:pPr>
            <a:r>
              <a:rPr lang="es-E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s-E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2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55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Service annotations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The service can also receive information in XML or JSON format, which:</a:t>
            </a:r>
          </a:p>
          <a:p>
            <a:pPr lvl="1"/>
            <a:r>
              <a:rPr lang="es-ES" dirty="0" smtClean="0"/>
              <a:t>It can be sent directly in these formats</a:t>
            </a:r>
          </a:p>
          <a:p>
            <a:pPr lvl="1"/>
            <a:r>
              <a:rPr lang="es-ES" dirty="0" smtClean="0"/>
              <a:t>It can come from objects that can be serialized to those formats with additional frames such as:</a:t>
            </a:r>
          </a:p>
          <a:p>
            <a:pPr lvl="2"/>
            <a:r>
              <a:rPr lang="es-ES" dirty="0" smtClean="0"/>
              <a:t>JAXB for XML </a:t>
            </a:r>
          </a:p>
          <a:p>
            <a:pPr lvl="2"/>
            <a:r>
              <a:rPr lang="es-ES" dirty="0" smtClean="0"/>
              <a:t>JSON-B for JSON</a:t>
            </a:r>
          </a:p>
          <a:p>
            <a:pPr lvl="3"/>
            <a:r>
              <a:rPr lang="es-ES" dirty="0" smtClean="0"/>
              <a:t>You have to configure CXF with a 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cxf.xml </a:t>
            </a:r>
            <a:r>
              <a:rPr lang="es-ES" dirty="0" smtClean="0"/>
              <a:t>file </a:t>
            </a:r>
            <a:r>
              <a:rPr lang="es-ES" dirty="0" smtClean="0"/>
              <a:t>as it </a:t>
            </a:r>
            <a:r>
              <a:rPr lang="es-ES" dirty="0"/>
              <a:t>says </a:t>
            </a:r>
            <a:r>
              <a:rPr lang="es-ES" dirty="0" smtClean="0"/>
              <a:t>(Javatips.net)</a:t>
            </a:r>
          </a:p>
          <a:p>
            <a:pPr lvl="3"/>
            <a:r>
              <a:rPr lang="es-ES" dirty="0" smtClean="0"/>
              <a:t>(JAX-RS Data </a:t>
            </a:r>
            <a:r>
              <a:rPr lang="es-ES" dirty="0" err="1" smtClean="0"/>
              <a:t>Bindings</a:t>
            </a:r>
            <a:r>
              <a:rPr lang="es-ES" dirty="0" smtClean="0"/>
              <a:t>) also gives more information about it</a:t>
            </a:r>
          </a:p>
          <a:p>
            <a:pPr lvl="3"/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3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16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JAX-RS. Client API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89166"/>
            <a:ext cx="10874828" cy="523230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JAX-RS makes client-side invocation quite easy thanks to the API provided by</a:t>
            </a:r>
          </a:p>
          <a:p>
            <a:r>
              <a:rPr lang="es-ES" dirty="0" smtClean="0"/>
              <a:t>There are several key classes:</a:t>
            </a:r>
          </a:p>
          <a:p>
            <a:pPr lvl="1"/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ClientBuider</a:t>
            </a:r>
            <a:r>
              <a:rPr lang="es-ES" dirty="0" smtClean="0"/>
              <a:t>: API entry point when creating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 </a:t>
            </a:r>
            <a:r>
              <a:rPr lang="es-ES" dirty="0" smtClean="0"/>
              <a:t>instances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Client</a:t>
            </a:r>
            <a:r>
              <a:rPr lang="es-ES" dirty="0" smtClean="0"/>
              <a:t>: API entry point for constructing and executing client requests and for consuming the returned responses</a:t>
            </a:r>
          </a:p>
          <a:p>
            <a:pPr lvl="1"/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WebTarget</a:t>
            </a:r>
            <a:r>
              <a:rPr lang="es-ES" dirty="0" smtClean="0"/>
              <a:t>: target resource identified by URL</a:t>
            </a:r>
          </a:p>
          <a:p>
            <a:pPr lvl="1"/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Invocation.Builder</a:t>
            </a:r>
            <a:r>
              <a:rPr lang="es-ES" dirty="0" smtClean="0"/>
              <a:t>: the client request builder. It is the one that sends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s-ES" dirty="0" smtClean="0"/>
              <a:t>requests.</a:t>
            </a:r>
          </a:p>
          <a:p>
            <a:pPr lvl="1"/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Response</a:t>
            </a:r>
            <a:r>
              <a:rPr lang="es-ES" dirty="0" smtClean="0"/>
              <a:t>: response provided by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POST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DELETE </a:t>
            </a:r>
            <a:r>
              <a:rPr lang="es-ES" dirty="0" smtClean="0"/>
              <a:t>invocation</a:t>
            </a:r>
            <a:r>
              <a:rPr lang="es-ES" dirty="0" smtClean="0"/>
              <a:t>. Can be translated directly to other types supported by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endParaRPr lang="es-E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Entity</a:t>
            </a:r>
            <a:r>
              <a:rPr lang="es-ES" dirty="0" smtClean="0"/>
              <a:t>: information sent in request and obtained in response. For example: 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APPLICATION_JSON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APPLICATION_SVG_XML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APPLICATION_XML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TEXT_HTML</a:t>
            </a:r>
            <a:r>
              <a:rPr lang="es-ES" dirty="0" smtClean="0"/>
              <a:t>, 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TEXT_PLAIN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4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4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Client API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For example: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url= 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http://localhost:8080/saludoREST/servicios/saludo/wsb"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Client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client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ClientBuilder.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newClient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s-ES" sz="18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res= 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client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.target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url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"/Charlton/Heston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).request().get(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 </a:t>
            </a:r>
            <a:r>
              <a:rPr lang="es-ES" sz="18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s-ES" sz="18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s-ES" sz="18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</a:t>
            </a:r>
            <a:r>
              <a:rPr lang="es-ES" sz="18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6A3E3E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client</a:t>
            </a:r>
            <a:r>
              <a:rPr lang="es-ES" sz="1800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.close</a:t>
            </a:r>
            <a:r>
              <a:rPr lang="es-ES" sz="1800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();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6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5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Introduction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02374"/>
            <a:ext cx="10515600" cy="483584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Java provides two frameworks to facilitate the implementation of web services:</a:t>
            </a:r>
          </a:p>
          <a:p>
            <a:pPr lvl="1"/>
            <a:r>
              <a:rPr lang="es-ES" dirty="0" smtClean="0"/>
              <a:t>JAX-WS (Java </a:t>
            </a:r>
            <a:r>
              <a:rPr lang="es-ES" dirty="0"/>
              <a:t>API </a:t>
            </a:r>
            <a:r>
              <a:rPr lang="es-ES" dirty="0" err="1"/>
              <a:t>for </a:t>
            </a:r>
            <a:r>
              <a:rPr lang="es-ES" dirty="0"/>
              <a:t>XML Web </a:t>
            </a:r>
            <a:r>
              <a:rPr lang="es-ES" dirty="0" err="1" smtClean="0"/>
              <a:t>Services</a:t>
            </a:r>
            <a:r>
              <a:rPr lang="es-ES" dirty="0" smtClean="0"/>
              <a:t>) for SOAP</a:t>
            </a:r>
          </a:p>
          <a:p>
            <a:pPr lvl="1"/>
            <a:r>
              <a:rPr lang="es-ES" dirty="0" smtClean="0"/>
              <a:t>JAX-RS (Java </a:t>
            </a:r>
            <a:r>
              <a:rPr lang="es-ES" dirty="0"/>
              <a:t>API </a:t>
            </a:r>
            <a:r>
              <a:rPr lang="es-ES" dirty="0" err="1"/>
              <a:t>for </a:t>
            </a:r>
            <a:r>
              <a:rPr lang="es-ES" dirty="0" err="1" smtClean="0"/>
              <a:t>RESTful </a:t>
            </a:r>
            <a:r>
              <a:rPr lang="es-ES" dirty="0" smtClean="0"/>
              <a:t>Web </a:t>
            </a:r>
            <a:r>
              <a:rPr lang="es-ES" dirty="0" err="1" smtClean="0"/>
              <a:t>Services</a:t>
            </a:r>
            <a:r>
              <a:rPr lang="es-ES" dirty="0" smtClean="0"/>
              <a:t>) for REST</a:t>
            </a:r>
          </a:p>
          <a:p>
            <a:r>
              <a:rPr lang="es-ES" dirty="0" smtClean="0"/>
              <a:t>Development environments make it easy to create web services using Java frameworks</a:t>
            </a:r>
          </a:p>
          <a:p>
            <a:r>
              <a:rPr lang="es-ES" dirty="0" smtClean="0"/>
              <a:t>Frameworks need implementations, such as:</a:t>
            </a:r>
          </a:p>
          <a:p>
            <a:pPr lvl="1"/>
            <a:r>
              <a:rPr lang="es-ES" dirty="0" smtClean="0"/>
              <a:t>Apache CXF (JAX-WS and JAX-RS)</a:t>
            </a:r>
          </a:p>
          <a:p>
            <a:pPr lvl="1"/>
            <a:r>
              <a:rPr lang="es-ES" dirty="0" smtClean="0"/>
              <a:t>Oracle Metro (JAX-WS)</a:t>
            </a:r>
          </a:p>
          <a:p>
            <a:pPr lvl="1"/>
            <a:r>
              <a:rPr lang="es-ES" dirty="0" smtClean="0"/>
              <a:t>Oracle Jersey (JAX-RS)</a:t>
            </a:r>
          </a:p>
          <a:p>
            <a:r>
              <a:rPr lang="es-ES" dirty="0"/>
              <a:t>Let's take a look at the main elements of these frames and some simple examples</a:t>
            </a:r>
          </a:p>
          <a:p>
            <a:pPr marL="457200" lvl="1" indent="0">
              <a:buNone/>
            </a:pPr>
            <a:endParaRPr lang="es-ES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65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Client API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The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s-ES" dirty="0" smtClean="0"/>
              <a:t>, 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post()</a:t>
            </a:r>
            <a:r>
              <a:rPr lang="es-ES" dirty="0" smtClean="0"/>
              <a:t>,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s-ES" dirty="0" smtClean="0"/>
              <a:t>and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s-ES" dirty="0" smtClean="0"/>
              <a:t>methods </a:t>
            </a:r>
            <a:r>
              <a:rPr lang="es-ES" dirty="0" smtClean="0"/>
              <a:t>of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Invocation.Builder </a:t>
            </a:r>
            <a:r>
              <a:rPr lang="es-ES" dirty="0" smtClean="0"/>
              <a:t>return a 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Response.</a:t>
            </a:r>
          </a:p>
          <a:p>
            <a:r>
              <a:rPr lang="es-ES" dirty="0" smtClean="0"/>
              <a:t>In the example above, the client can directly consume a 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s-ES" dirty="0" smtClean="0"/>
              <a:t>, because the methods allow you to set the response type to a different one (the </a:t>
            </a:r>
            <a:r>
              <a:rPr lang="es-ES" dirty="0" err="1" smtClean="0"/>
              <a:t>framework </a:t>
            </a:r>
            <a:r>
              <a:rPr lang="es-ES" dirty="0" smtClean="0"/>
              <a:t>handles the conversion from the 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Response </a:t>
            </a:r>
            <a:r>
              <a:rPr lang="es-ES" dirty="0" smtClean="0"/>
              <a:t>type </a:t>
            </a:r>
            <a:r>
              <a:rPr lang="es-ES" dirty="0" smtClean="0"/>
              <a:t>to the specified one). </a:t>
            </a:r>
            <a:r>
              <a:rPr lang="es-ES" dirty="0" smtClean="0"/>
              <a:t/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2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29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JAX-RS. Example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Let's look at a simple example involving all four methods</a:t>
            </a:r>
          </a:p>
          <a:p>
            <a:r>
              <a:rPr lang="es-ES" dirty="0" smtClean="0"/>
              <a:t>Let's look at it by invocation/service pairs:</a:t>
            </a:r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url= 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http://localhost:8080/saludoREST/servicios/saludo/wsb"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Client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client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ClientBuilder.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newClient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res= 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client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.target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url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"/Charlton/Heston</a:t>
            </a:r>
            <a:r>
              <a:rPr lang="en-U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).request().get(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 </a:t>
            </a:r>
            <a:r>
              <a:rPr lang="en-U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 </a:t>
            </a:r>
            <a:r>
              <a:rPr lang="es-ES" sz="18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s-ES" sz="18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s-ES" sz="18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b="1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</a:t>
            </a:r>
            <a:r>
              <a:rPr lang="es-ES" sz="18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8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51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Example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32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@Path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"/greeting/wsb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SalutationWSB </a:t>
            </a:r>
            <a:r>
              <a:rPr lang="es-E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endParaRPr lang="es-ES" sz="1800" dirty="0">
              <a:solidFill>
                <a:srgbClr val="64646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@GET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@Path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"{firstname}/{lastname}"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@Produces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text/plain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@PathParam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"firstName"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@PathParam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"lastName"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FactoriaNegocio.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getInstancia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nuevoSaludo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().saludar(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nombre+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""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+apellido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17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Example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690687"/>
            <a:ext cx="11072247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res=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client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.target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url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).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request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().post(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Entity.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text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Gwyneth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, </a:t>
            </a:r>
            <a:r>
              <a:rPr lang="es-ES" sz="1800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Paltrow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 </a:t>
            </a:r>
            <a:r>
              <a:rPr lang="es-ES" sz="1800" i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 </a:t>
            </a:r>
            <a:r>
              <a:rPr lang="es-ES" sz="1800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s-ES" sz="1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dirty="0" smtClean="0">
              <a:solidFill>
                <a:srgbClr val="64646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@POST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Response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readPOST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{ 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List&lt;String&gt; </a:t>
            </a: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l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Arrays. </a:t>
            </a:r>
            <a:r>
              <a:rPr 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asList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.split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"\s*,\s*"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      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name=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(0);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      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lastname=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l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(1); 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res=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FactoriaNegocio.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getInstancia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nuevoSaludo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().saludar(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nombre+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 " 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+apellido+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"-POST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Response.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ok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res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build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5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40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Example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4"/>
            <a:ext cx="11165237" cy="4895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res=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client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.target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url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"?firstname=Miguel&amp;lastname=Rios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).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request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delete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 </a:t>
            </a:r>
            <a:r>
              <a:rPr lang="es-ES" sz="1800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s-ES" sz="1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res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@DELETE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@Produces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text/plain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readDELETE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@QueryParam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"firstName"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firstName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@QueryParam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"lastName"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FactoriaNegocio.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getInstancia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nuevoSaludo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().saludar(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nombre+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""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+apellido+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"-DELETE"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2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56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Example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 </a:t>
            </a: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form= </a:t>
            </a:r>
            <a:r>
              <a:rPr lang="es-ES" sz="1800" dirty="0">
                <a:solidFill>
                  <a:srgbClr val="7F0055"/>
                </a:solidFill>
                <a:latin typeface="Consolas" panose="020B0609020204030204" pitchFamily="49" charset="0"/>
              </a:rPr>
              <a:t>new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form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"Melania"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form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"last 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Trump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res= 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client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.target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url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).request().put(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Entity. </a:t>
            </a:r>
            <a:r>
              <a:rPr 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form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form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String. </a:t>
            </a:r>
            <a:r>
              <a:rPr lang="en-US" sz="1800" i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 </a:t>
            </a:r>
            <a:r>
              <a:rPr lang="es-ES" sz="18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res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5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20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Example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@PUT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readPUT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@FormParam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"firstName"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firstName, 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/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			  @FormParam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"lastName"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lastName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res=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FactoriaNegocio.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getInstancia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nuevoSaludo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().saludar(</a:t>
            </a:r>
            <a:r>
              <a:rPr lang="es-ES" sz="1800" i="1" dirty="0">
                <a:solidFill>
                  <a:srgbClr val="6A3E3E"/>
                </a:solidFill>
                <a:latin typeface="Consolas" panose="020B0609020204030204" pitchFamily="49" charset="0"/>
              </a:rPr>
              <a:t>nombre+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+apellido+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"-PUT"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    return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res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8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44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Example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2524" cy="463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Client </a:t>
            </a:r>
            <a:r>
              <a:rPr lang="es-ES" sz="1800" dirty="0">
                <a:solidFill>
                  <a:srgbClr val="6A3E3E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client2 </a:t>
            </a:r>
            <a:r>
              <a:rPr lang="es-ES" sz="1800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= </a:t>
            </a:r>
            <a:r>
              <a:rPr lang="es-ES" sz="1800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ClientBuilder. </a:t>
            </a:r>
            <a:r>
              <a:rPr lang="es-ES" sz="1800" i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newClient</a:t>
            </a:r>
            <a:r>
              <a:rPr lang="es-ES" sz="1800" i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(). </a:t>
            </a:r>
            <a:r>
              <a:rPr lang="es-ES" sz="1800" i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register</a:t>
            </a:r>
            <a:r>
              <a:rPr lang="es-ES" sz="1800" i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(</a:t>
            </a:r>
            <a:r>
              <a:rPr lang="es-ES" sz="1800" i="1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org.eclipse.yasson.JsonBindingProvider. </a:t>
            </a:r>
            <a:r>
              <a:rPr lang="es-ES" sz="1800" i="1" dirty="0" err="1">
                <a:solidFill>
                  <a:srgbClr val="7F0055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class</a:t>
            </a:r>
            <a:r>
              <a:rPr lang="es-ES" sz="1800" i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url2= </a:t>
            </a:r>
            <a:r>
              <a:rPr lang="es-ES" sz="1800" dirty="0" err="1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http://localhost:8080/saludoREST/servicios/saludo/wsb/json"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s-E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0000"/>
                </a:solidFill>
                <a:latin typeface="Consolas" panose="020B0609020204030204" pitchFamily="49" charset="0"/>
              </a:rPr>
              <a:t>Persona </a:t>
            </a:r>
            <a:r>
              <a:rPr lang="it-IT" sz="1800" dirty="0">
                <a:solidFill>
                  <a:srgbClr val="6A3E3E"/>
                </a:solidFill>
                <a:latin typeface="Consolas" panose="020B0609020204030204" pitchFamily="49" charset="0"/>
              </a:rPr>
              <a:t>p= </a:t>
            </a:r>
            <a:r>
              <a:rPr lang="it-IT" sz="1800" dirty="0">
                <a:solidFill>
                  <a:srgbClr val="7F0055"/>
                </a:solidFill>
                <a:latin typeface="Consolas" panose="020B0609020204030204" pitchFamily="49" charset="0"/>
              </a:rPr>
              <a:t>new </a:t>
            </a:r>
            <a:r>
              <a:rPr lang="it-IT" sz="1800" dirty="0">
                <a:solidFill>
                  <a:srgbClr val="000000"/>
                </a:solidFill>
                <a:latin typeface="Consolas" panose="020B0609020204030204" pitchFamily="49" charset="0"/>
              </a:rPr>
              <a:t>Persona(</a:t>
            </a:r>
            <a:r>
              <a:rPr lang="it-IT" sz="1800" dirty="0">
                <a:solidFill>
                  <a:srgbClr val="2A00FF"/>
                </a:solidFill>
                <a:latin typeface="Consolas" panose="020B0609020204030204" pitchFamily="49" charset="0"/>
              </a:rPr>
              <a:t>"Pepe"</a:t>
            </a:r>
            <a:r>
              <a:rPr lang="it-IT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it-IT" sz="1800" dirty="0">
                <a:solidFill>
                  <a:srgbClr val="2A00FF"/>
                </a:solidFill>
                <a:latin typeface="Consolas" panose="020B0609020204030204" pitchFamily="49" charset="0"/>
              </a:rPr>
              <a:t>"Romero"</a:t>
            </a:r>
            <a:r>
              <a:rPr lang="it-IT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Greeting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s=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client2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.target(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url2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). 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request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MediaType. </a:t>
            </a:r>
            <a:r>
              <a:rPr lang="es-ES" sz="1800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APPLICATION_JSON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		 		  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 </a:t>
            </a:r>
            <a:r>
              <a:rPr lang="es-ES" sz="1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put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Entity.json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 smtClean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Greeting. </a:t>
            </a:r>
            <a:r>
              <a:rPr lang="es-ES" sz="1800" i="1" dirty="0" err="1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s-ES" sz="18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 </a:t>
            </a:r>
            <a:r>
              <a:rPr lang="es-ES" sz="1800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.getText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());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625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Example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@XmlRootElement</a:t>
            </a:r>
            <a:endParaRPr lang="es-ES" sz="1800" dirty="0">
              <a:solidFill>
                <a:srgbClr val="646464"/>
              </a:solidFill>
              <a:highlight>
                <a:srgbClr val="D4D4D4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Person 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	protected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0000C0"/>
                </a:solidFill>
                <a:latin typeface="Consolas" panose="020B0609020204030204" pitchFamily="49" charset="0"/>
              </a:rPr>
              <a:t>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	protected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 </a:t>
            </a:r>
            <a:r>
              <a:rPr lang="es-ES" sz="1800" dirty="0">
                <a:solidFill>
                  <a:srgbClr val="0000C0"/>
                </a:solidFill>
                <a:latin typeface="Consolas" panose="020B0609020204030204" pitchFamily="49" charset="0"/>
              </a:rPr>
              <a:t>last name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s-ES" sz="1800" dirty="0" smtClean="0"/>
              <a:t>…………….. }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>
                <a:solidFill>
                  <a:srgbClr val="646464"/>
                </a:solidFill>
                <a:latin typeface="Consolas" panose="020B0609020204030204" pitchFamily="49" charset="0"/>
              </a:rPr>
              <a:t>@XmlRootElement</a:t>
            </a:r>
            <a:endParaRPr lang="es-ES" sz="1800" dirty="0">
              <a:solidFill>
                <a:srgbClr val="64646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class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Salutation {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	String </a:t>
            </a:r>
            <a:r>
              <a:rPr lang="es-ES" sz="1800" dirty="0">
                <a:solidFill>
                  <a:srgbClr val="0000C0"/>
                </a:solidFill>
                <a:latin typeface="Consolas" panose="020B0609020204030204" pitchFamily="49" charset="0"/>
              </a:rPr>
              <a:t>text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s-ES" sz="1800" dirty="0" smtClean="0"/>
              <a:t>…….. } </a:t>
            </a: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2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6330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JAX-RS. Example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126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@PUT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@Path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("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/json</a:t>
            </a:r>
            <a:r>
              <a:rPr lang="es-ES" sz="1800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i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@Consumes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MediaType. </a:t>
            </a:r>
            <a:r>
              <a:rPr lang="es-ES" sz="1800" i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APPLICATION_JSON</a:t>
            </a:r>
            <a:r>
              <a:rPr lang="es-ES" sz="1800" i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i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  </a:t>
            </a:r>
            <a:r>
              <a:rPr lang="es-ES" sz="1800" dirty="0" smtClean="0">
                <a:solidFill>
                  <a:srgbClr val="646464"/>
                </a:solidFill>
                <a:latin typeface="Consolas" panose="020B0609020204030204" pitchFamily="49" charset="0"/>
              </a:rPr>
              <a:t>  @Produces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MediaType. </a:t>
            </a:r>
            <a:r>
              <a:rPr lang="es-ES" sz="1800" i="1" dirty="0" err="1">
                <a:solidFill>
                  <a:srgbClr val="0000C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APPLICATION_JSON</a:t>
            </a:r>
            <a:r>
              <a:rPr lang="es-ES" sz="1800" i="1" dirty="0">
                <a:solidFill>
                  <a:srgbClr val="000000"/>
                </a:solidFill>
                <a:highlight>
                  <a:srgbClr val="D4D4D4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public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Greeting </a:t>
            </a:r>
            <a:r>
              <a:rPr lang="es-E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readPUTjson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(Person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  <a:endParaRPr lang="es-E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Greeting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s= </a:t>
            </a:r>
            <a:r>
              <a:rPr lang="es-ES" sz="1800" dirty="0">
                <a:solidFill>
                  <a:srgbClr val="7F0055"/>
                </a:solidFill>
                <a:latin typeface="Consolas" panose="020B0609020204030204" pitchFamily="49" charset="0"/>
              </a:rPr>
              <a:t>new 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Greeting();</a:t>
            </a: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s-ES" sz="18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.setText</a:t>
            </a:r>
            <a:r>
              <a:rPr lang="es-E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s-E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BusinessFactory. </a:t>
            </a:r>
            <a:r>
              <a:rPr lang="es-ES" sz="18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getInstance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 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newGreeting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().greeting(</a:t>
            </a:r>
            <a:r>
              <a:rPr lang="es-ES" sz="1800" i="1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.getFirstName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800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s-ES" sz="18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+p</a:t>
            </a:r>
            <a:r>
              <a:rPr lang="es-ES" sz="1800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.getLastName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()+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"-PUTjson</a:t>
            </a:r>
            <a:r>
              <a:rPr lang="es-ES" sz="1800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s-ES" sz="1800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endParaRPr lang="es-ES" sz="1800" dirty="0" smtClean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    return </a:t>
            </a:r>
            <a:r>
              <a:rPr lang="es-ES" sz="18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s-E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0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6457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JAX-WS and JAX-RS make it much easier to implement Java web services.</a:t>
            </a:r>
          </a:p>
          <a:p>
            <a:r>
              <a:rPr lang="es-ES" dirty="0" smtClean="0"/>
              <a:t>JAX-WS is quite convenient when used in conjunction with the IDE</a:t>
            </a:r>
          </a:p>
          <a:p>
            <a:r>
              <a:rPr lang="es-ES" dirty="0" smtClean="0"/>
              <a:t>Which one is better? I don't know</a:t>
            </a:r>
          </a:p>
          <a:p>
            <a:r>
              <a:rPr lang="es-ES" dirty="0" smtClean="0"/>
              <a:t>Which one is simpler? I don't know, but JAX-WS has been seen in 14 slides and JAX-RS </a:t>
            </a:r>
            <a:r>
              <a:rPr lang="es-ES" smtClean="0"/>
              <a:t>in 23 </a:t>
            </a:r>
            <a:r>
              <a:rPr lang="es-ES" dirty="0" smtClean="0"/>
              <a:t>slides.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Intelligent Infrastructure Design for IoT - MiOT UCM</a:t>
            </a:r>
          </a:p>
          <a:p>
            <a:r>
              <a:rPr lang="es-ES" smtClean="0"/>
              <a:t>Antonio Navarro 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F586-23AC-4327-8300-9DDDD08D060C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1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Java Web Services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Intelligent Infrastructure Design for the Internet of Things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  <p:pic>
        <p:nvPicPr>
          <p:cNvPr id="4" name="Imagen 3" descr="D:\Documents\Revoltijo\Imágenes y vídeos\Escudo_UC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7" y="469325"/>
            <a:ext cx="922712" cy="100584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" name="Imagen 4" descr="D:\Visual Studio 2010\WebSites\WebPersonal\aux images\EscudoFD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750" y="532190"/>
            <a:ext cx="735521" cy="88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2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 smtClean="0"/>
              <a:t>Publishing and invoking... Web </a:t>
            </a:r>
            <a:r>
              <a:rPr lang="es-ES_tradnl" altLang="es-ES" dirty="0" err="1" smtClean="0"/>
              <a:t>Service </a:t>
            </a:r>
            <a:r>
              <a:rPr lang="es-ES_tradnl" altLang="es-ES" dirty="0" err="1" smtClean="0"/>
              <a:t>Broker </a:t>
            </a:r>
            <a:r>
              <a:rPr lang="es-ES_tradnl" altLang="es-ES" dirty="0" smtClean="0"/>
              <a:t/>
            </a:r>
            <a:endParaRPr lang="es-ES" altLang="es-ES" dirty="0" smtClean="0"/>
          </a:p>
        </p:txBody>
      </p:sp>
      <p:sp>
        <p:nvSpPr>
          <p:cNvPr id="1126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" dirty="0" smtClean="0"/>
              <a:t>We are going to see a pattern that will help us to expose web services: the Web </a:t>
            </a:r>
            <a:r>
              <a:rPr lang="es-ES_tradnl" altLang="es-ES" dirty="0" err="1" smtClean="0"/>
              <a:t>Service </a:t>
            </a:r>
            <a:r>
              <a:rPr lang="es-ES_tradnl" altLang="es-ES" dirty="0" err="1" smtClean="0"/>
              <a:t>Broker. </a:t>
            </a:r>
            <a:r>
              <a:rPr lang="es-ES_tradnl" altLang="es-ES" dirty="0" smtClean="0"/>
              <a:t/>
            </a:r>
            <a:endParaRPr lang="es-ES_tradnl" altLang="es-ES" dirty="0" smtClean="0"/>
          </a:p>
          <a:p>
            <a:r>
              <a:rPr lang="es-ES_tradnl" altLang="es-ES" dirty="0" smtClean="0"/>
              <a:t>Purpose</a:t>
            </a:r>
          </a:p>
          <a:p>
            <a:pPr lvl="1"/>
            <a:r>
              <a:rPr lang="es-ES_tradnl" altLang="es-ES" dirty="0" smtClean="0"/>
              <a:t>You want to provide access to one or more services using XML and web protocols</a:t>
            </a:r>
          </a:p>
          <a:p>
            <a:r>
              <a:rPr lang="es-ES_tradnl" altLang="es-ES" dirty="0" smtClean="0"/>
              <a:t>Also known as</a:t>
            </a:r>
          </a:p>
          <a:p>
            <a:pPr lvl="1"/>
            <a:r>
              <a:rPr lang="es-ES_tradnl" altLang="es-ES" dirty="0" smtClean="0"/>
              <a:t>Web Services Agent</a:t>
            </a:r>
          </a:p>
        </p:txBody>
      </p:sp>
      <p:sp>
        <p:nvSpPr>
          <p:cNvPr id="11264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248308-30DE-44FD-AABC-B573F4B53654}" type="slidenum">
              <a:rPr lang="es-ES_tradnl" altLang="es-ES" sz="1400">
                <a:solidFill>
                  <a:srgbClr val="000000"/>
                </a:solidFill>
              </a:rPr>
              <a:t>6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8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49fbcfef76bb4082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8549e80744544220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73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</a:t>
            </a:r>
            <a:r>
              <a:rPr lang="es-ES_tradnl" altLang="es-ES" dirty="0" smtClean="0"/>
              <a:t>... </a:t>
            </a:r>
            <a:r>
              <a:rPr lang="es-ES_tradnl" altLang="es-ES" dirty="0"/>
              <a:t>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136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ES" dirty="0" smtClean="0"/>
              <a:t>Motivation</a:t>
            </a:r>
          </a:p>
          <a:p>
            <a:pPr lvl="1"/>
            <a:r>
              <a:rPr lang="es-ES_tradnl" altLang="es-ES" dirty="0" smtClean="0"/>
              <a:t>Enterprise applications expose their coarse-grained services through service facades, or application services</a:t>
            </a:r>
          </a:p>
          <a:p>
            <a:pPr lvl="1"/>
            <a:r>
              <a:rPr lang="es-ES_tradnl" altLang="es-ES" dirty="0" smtClean="0"/>
              <a:t>However, these services may not be ready to be exposed outside the application.</a:t>
            </a:r>
          </a:p>
          <a:p>
            <a:pPr lvl="1"/>
            <a:r>
              <a:rPr lang="es-ES_tradnl" altLang="es-ES" dirty="0"/>
              <a:t>In addition, you may need to compose multiple services to expose them as web services:</a:t>
            </a:r>
          </a:p>
          <a:p>
            <a:pPr lvl="2"/>
            <a:r>
              <a:rPr lang="es-ES_tradnl" altLang="es-ES" dirty="0"/>
              <a:t>Coordinating interactions between one or more services</a:t>
            </a:r>
          </a:p>
          <a:p>
            <a:pPr lvl="2"/>
            <a:r>
              <a:rPr lang="es-ES_tradnl" altLang="es-ES" dirty="0"/>
              <a:t>Adding responses</a:t>
            </a:r>
          </a:p>
          <a:p>
            <a:pPr lvl="2"/>
            <a:r>
              <a:rPr lang="es-ES_tradnl" altLang="es-ES" dirty="0"/>
              <a:t>Demarcating and/or clearing transactions </a:t>
            </a:r>
            <a:endParaRPr lang="es-ES" altLang="es-ES" dirty="0"/>
          </a:p>
          <a:p>
            <a:pPr marL="457200" lvl="1" indent="0">
              <a:buNone/>
            </a:pPr>
            <a:endParaRPr lang="es-ES" altLang="es-ES" dirty="0" smtClean="0"/>
          </a:p>
        </p:txBody>
      </p:sp>
      <p:sp>
        <p:nvSpPr>
          <p:cNvPr id="113669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D85F12-B4E4-433D-9A97-BA21B37C7BCC}" type="slidenum">
              <a:rPr lang="es-ES_tradnl" altLang="es-ES" sz="1400">
                <a:solidFill>
                  <a:srgbClr val="000000"/>
                </a:solidFill>
              </a:rPr>
              <a:t>7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17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9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1571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altLang="es-ES" dirty="0" smtClean="0"/>
              <a:t>Context</a:t>
            </a:r>
          </a:p>
          <a:p>
            <a:pPr lvl="1"/>
            <a:r>
              <a:rPr lang="es-ES_tradnl" altLang="es-ES" dirty="0" smtClean="0"/>
              <a:t>You want to reuse and expose different services to your customers</a:t>
            </a:r>
          </a:p>
          <a:p>
            <a:pPr lvl="1"/>
            <a:r>
              <a:rPr lang="es-ES_tradnl" altLang="es-ES" dirty="0" smtClean="0"/>
              <a:t>You want to monitor and potentially limit the use of exposed services, based on business requirements and system resource usage.</a:t>
            </a:r>
          </a:p>
          <a:p>
            <a:pPr lvl="1"/>
            <a:r>
              <a:rPr lang="es-ES_tradnl" altLang="es-ES" dirty="0"/>
              <a:t>Services should be exposed using open standards to enable integration of heterogeneous applications.</a:t>
            </a:r>
          </a:p>
          <a:p>
            <a:pPr lvl="1"/>
            <a:r>
              <a:rPr lang="es-ES_tradnl" altLang="es-ES" dirty="0"/>
              <a:t>You want to bridge the gap between business requirements and </a:t>
            </a:r>
            <a:r>
              <a:rPr lang="es-ES_tradnl" altLang="es-ES" dirty="0" smtClean="0"/>
              <a:t>existing </a:t>
            </a:r>
            <a:r>
              <a:rPr lang="es-ES_tradnl" altLang="es-ES" dirty="0"/>
              <a:t>service capabilities.</a:t>
            </a:r>
          </a:p>
          <a:p>
            <a:r>
              <a:rPr lang="es-ES_tradnl" altLang="es-ES" dirty="0"/>
              <a:t>Solution</a:t>
            </a:r>
          </a:p>
          <a:p>
            <a:pPr lvl="1"/>
            <a:r>
              <a:rPr lang="es-ES_tradnl" altLang="es-ES" dirty="0"/>
              <a:t>Use a web service broker to expose and negotiate one or more services using XML and </a:t>
            </a:r>
            <a:r>
              <a:rPr lang="es-ES_tradnl" altLang="es-ES" dirty="0" smtClean="0"/>
              <a:t>web </a:t>
            </a:r>
            <a:r>
              <a:rPr lang="es-ES_tradnl" altLang="es-ES" dirty="0"/>
              <a:t>protocols </a:t>
            </a:r>
            <a:endParaRPr lang="es-ES" altLang="es-ES" dirty="0"/>
          </a:p>
          <a:p>
            <a:pPr lvl="1"/>
            <a:endParaRPr lang="es-ES" altLang="es-ES" dirty="0" smtClean="0"/>
          </a:p>
        </p:txBody>
      </p:sp>
      <p:sp>
        <p:nvSpPr>
          <p:cNvPr id="115717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213E7-6DF7-4D63-84E3-E5FE8A454E90}" type="slidenum">
              <a:rPr lang="es-ES_tradnl" altLang="es-ES" sz="1400">
                <a:solidFill>
                  <a:srgbClr val="000000"/>
                </a:solidFill>
              </a:rPr>
              <a:t>8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89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2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" dirty="0"/>
              <a:t>Publishing and invoking... Web </a:t>
            </a:r>
            <a:r>
              <a:rPr lang="es-ES_tradnl" altLang="es-ES" dirty="0" err="1"/>
              <a:t>Service </a:t>
            </a:r>
            <a:r>
              <a:rPr lang="es-ES_tradnl" altLang="es-ES" dirty="0" err="1"/>
              <a:t>Broker </a:t>
            </a:r>
            <a:r>
              <a:rPr lang="es-ES_tradnl" altLang="es-ES" dirty="0"/>
              <a:t/>
            </a:r>
            <a:endParaRPr lang="es-ES" altLang="es-ES" dirty="0" smtClean="0"/>
          </a:p>
        </p:txBody>
      </p:sp>
      <p:sp>
        <p:nvSpPr>
          <p:cNvPr id="118787" name="2 Marcador de contenido"/>
          <p:cNvSpPr>
            <a:spLocks noGrp="1"/>
          </p:cNvSpPr>
          <p:nvPr>
            <p:ph idx="1"/>
          </p:nvPr>
        </p:nvSpPr>
        <p:spPr>
          <a:xfrm>
            <a:off x="2209800" y="1981201"/>
            <a:ext cx="7772400" cy="809625"/>
          </a:xfrm>
        </p:spPr>
        <p:txBody>
          <a:bodyPr/>
          <a:lstStyle/>
          <a:p>
            <a:r>
              <a:rPr lang="es-ES_tradnl" altLang="es-ES" smtClean="0"/>
              <a:t>Description </a:t>
            </a:r>
            <a:endParaRPr lang="es-ES" altLang="es-ES" smtClean="0"/>
          </a:p>
        </p:txBody>
      </p:sp>
      <p:sp>
        <p:nvSpPr>
          <p:cNvPr id="118789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687626-2FAE-4D3C-8CAA-9F09990AC895}" type="slidenum">
              <a:rPr lang="es-ES_tradnl" altLang="es-ES" sz="1400">
                <a:solidFill>
                  <a:srgbClr val="000000"/>
                </a:solidFill>
              </a:rPr>
              <a:t>9</a:t>
            </a:fld>
            <a:endParaRPr lang="es-ES_tradnl" altLang="es-ES" sz="1400">
              <a:solidFill>
                <a:srgbClr val="000000"/>
              </a:solidFill>
            </a:endParaRPr>
          </a:p>
        </p:txBody>
      </p:sp>
      <p:pic>
        <p:nvPicPr>
          <p:cNvPr id="1187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732088"/>
            <a:ext cx="8507412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1" name="5 CuadroTexto"/>
          <p:cNvSpPr txBox="1">
            <a:spLocks noChangeArrowheads="1"/>
          </p:cNvSpPr>
          <p:nvPr/>
        </p:nvSpPr>
        <p:spPr bwMode="auto">
          <a:xfrm>
            <a:off x="2833688" y="5603876"/>
            <a:ext cx="655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>
                <a:solidFill>
                  <a:srgbClr val="000000"/>
                </a:solidFill>
              </a:rPr>
              <a:t>Structure of the web service agent pattern</a:t>
            </a:r>
            <a:endParaRPr lang="es-ES" altLang="es-ES" sz="2800">
              <a:solidFill>
                <a:srgbClr val="000000"/>
              </a:solidFill>
            </a:endParaRPr>
          </a:p>
        </p:txBody>
      </p:sp>
      <p:sp>
        <p:nvSpPr>
          <p:cNvPr id="8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5643880" cy="365125"/>
          </a:xfrm>
        </p:spPr>
        <p:txBody>
          <a:bodyPr/>
          <a:lstStyle/>
          <a:p>
            <a:r>
              <a:rPr lang="es-ES" dirty="0" smtClean="0"/>
              <a:t>Intelligent Infrastructure Design for </a:t>
            </a:r>
            <a:r>
              <a:rPr lang="es-ES" dirty="0" err="1" smtClean="0"/>
              <a:t>IoT </a:t>
            </a:r>
            <a:r>
              <a:rPr lang="es-ES" dirty="0" smtClean="0"/>
              <a:t>- </a:t>
            </a:r>
            <a:r>
              <a:rPr lang="es-ES" dirty="0" err="1" smtClean="0"/>
              <a:t>MiOT </a:t>
            </a:r>
            <a:r>
              <a:rPr lang="es-ES" dirty="0" smtClean="0"/>
              <a:t>UCM</a:t>
            </a:r>
          </a:p>
          <a:p>
            <a:r>
              <a:rPr lang="es-ES" dirty="0" smtClean="0"/>
              <a:t>Antonio Navarro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990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1193</ap:TotalTime>
  <ap:Words>3718</ap:Words>
  <ap:Application>Microsoft Office PowerPoint</ap:Application>
  <ap:PresentationFormat>Panorámica</ap:PresentationFormat>
  <ap:Paragraphs>679</ap:Paragraphs>
  <ap:Slides>65</ap:Slides>
  <ap:Notes>2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ap:HeadingPairs>
  <ap:TitlesOfParts>
    <vt:vector baseType="lpstr" size="72">
      <vt:lpstr>Arial</vt:lpstr>
      <vt:lpstr>Calibri</vt:lpstr>
      <vt:lpstr>Calibri Light</vt:lpstr>
      <vt:lpstr>Consolas</vt:lpstr>
      <vt:lpstr>Courier New</vt:lpstr>
      <vt:lpstr>Times New Roman</vt:lpstr>
      <vt:lpstr>Tema de Office</vt:lpstr>
      <vt:lpstr>Servicios web Java</vt:lpstr>
      <vt:lpstr>Servicios web Java</vt:lpstr>
      <vt:lpstr>Servicios web Java</vt:lpstr>
      <vt:lpstr>Referencias</vt:lpstr>
      <vt:lpstr>Introducción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 invocación... Web Service Broker</vt:lpstr>
      <vt:lpstr>Publicación e... Delegado del negocio</vt:lpstr>
      <vt:lpstr>Publicación e... Delegado del negocio</vt:lpstr>
      <vt:lpstr>Publicación e... Delegado del negocio</vt:lpstr>
      <vt:lpstr>Publicación e... Delegado del negocio</vt:lpstr>
      <vt:lpstr>Presentación de PowerPoint</vt:lpstr>
      <vt:lpstr>Publicación e... Delegado del negocio</vt:lpstr>
      <vt:lpstr>Publicación e... Delegado del negocio</vt:lpstr>
      <vt:lpstr>Publicación e... Delegado del negocio</vt:lpstr>
      <vt:lpstr>Publicación e... Delegado del negocio</vt:lpstr>
      <vt:lpstr>JAX-WS. Introducción</vt:lpstr>
      <vt:lpstr>JAX-WS. Anotaciones servicio</vt:lpstr>
      <vt:lpstr>JAX-WS. Anotaciones servicio</vt:lpstr>
      <vt:lpstr>JAX-WS. Anotaciones servicio</vt:lpstr>
      <vt:lpstr>JAX-WS. Anotaciones servicio</vt:lpstr>
      <vt:lpstr>JAX-WS. Anotaciones servicio</vt:lpstr>
      <vt:lpstr>JAX-WS. Anotaciones servicio</vt:lpstr>
      <vt:lpstr>JAX-WS. Anotaciones servicio</vt:lpstr>
      <vt:lpstr>JAX-WS. Anotaciones servicio</vt:lpstr>
      <vt:lpstr>JAX-WS. Anotaciones servicio</vt:lpstr>
      <vt:lpstr>JAX-WS. Anotaciones servicio</vt:lpstr>
      <vt:lpstr>JAX-WS. Anotaciones cliente</vt:lpstr>
      <vt:lpstr>JAX-WS. Anotaciones cliente</vt:lpstr>
      <vt:lpstr>JAX-WS. Anotaciones cliente</vt:lpstr>
      <vt:lpstr>JAX-RS. Introducción</vt:lpstr>
      <vt:lpstr>JAX-RS. Anotaciones servicio</vt:lpstr>
      <vt:lpstr>JAX-RS. Anotaciones servicio</vt:lpstr>
      <vt:lpstr>JAX-RS. Anotaciones servicio</vt:lpstr>
      <vt:lpstr>JAX-RS. Anotaciones servicio</vt:lpstr>
      <vt:lpstr>JAX-RS. Anotaciones servicio</vt:lpstr>
      <vt:lpstr>JAX-RS. Anotaciones servicio</vt:lpstr>
      <vt:lpstr>JAX-RS. Anotaciones servicio</vt:lpstr>
      <vt:lpstr>JAX-RS. Anotaciones servicio</vt:lpstr>
      <vt:lpstr>JAX-RS. Anotaciones servicio</vt:lpstr>
      <vt:lpstr>JAX-RS. Anotaciones servicio</vt:lpstr>
      <vt:lpstr>JAX-RS. API cliente</vt:lpstr>
      <vt:lpstr>JAX-RS. API cliente</vt:lpstr>
      <vt:lpstr>JAX-RS. API cliente</vt:lpstr>
      <vt:lpstr>JAX-RS. Ejemplo</vt:lpstr>
      <vt:lpstr>JAX-RS. Ejemplo</vt:lpstr>
      <vt:lpstr>JAX-RS. Ejemplo</vt:lpstr>
      <vt:lpstr>JAX-RS. Ejemplo</vt:lpstr>
      <vt:lpstr>JAX-RS. Ejemplo</vt:lpstr>
      <vt:lpstr>JAX-RS. Ejemplo</vt:lpstr>
      <vt:lpstr>JAX-RS. Ejemplo</vt:lpstr>
      <vt:lpstr>JAX-RS. Ejemplo</vt:lpstr>
      <vt:lpstr>JAX-RS. Ejemplo</vt:lpstr>
      <vt:lpstr>Conclusiones</vt:lpstr>
      <vt:lpstr>Servicios web Java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Multiplataforma</dc:title>
  <dc:creator>anavarro</dc:creator>
  <cp:lastModifiedBy>HP</cp:lastModifiedBy>
  <cp:revision>140</cp:revision>
  <cp:lastPrinted>2017-11-03T19:21:53Z</cp:lastPrinted>
  <dcterms:created xsi:type="dcterms:W3CDTF">2017-09-19T15:53:25Z</dcterms:created>
  <dcterms:modified xsi:type="dcterms:W3CDTF">2018-10-16T14:43:29Z</dcterms:modified>
</cp:coreProperties>
</file>